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308" r:id="rId3"/>
    <p:sldId id="273" r:id="rId4"/>
    <p:sldId id="310" r:id="rId5"/>
    <p:sldId id="304" r:id="rId6"/>
    <p:sldId id="311" r:id="rId7"/>
    <p:sldId id="313" r:id="rId8"/>
    <p:sldId id="312" r:id="rId9"/>
    <p:sldId id="283" r:id="rId10"/>
    <p:sldId id="284" r:id="rId11"/>
    <p:sldId id="307" r:id="rId12"/>
    <p:sldId id="257" r:id="rId13"/>
    <p:sldId id="259" r:id="rId14"/>
    <p:sldId id="298" r:id="rId15"/>
    <p:sldId id="301" r:id="rId16"/>
    <p:sldId id="302" r:id="rId17"/>
    <p:sldId id="303" r:id="rId18"/>
    <p:sldId id="291" r:id="rId19"/>
    <p:sldId id="270" r:id="rId20"/>
    <p:sldId id="258" r:id="rId21"/>
    <p:sldId id="289" r:id="rId22"/>
    <p:sldId id="277" r:id="rId23"/>
    <p:sldId id="290" r:id="rId24"/>
    <p:sldId id="276" r:id="rId25"/>
    <p:sldId id="266" r:id="rId26"/>
    <p:sldId id="261" r:id="rId27"/>
    <p:sldId id="263" r:id="rId28"/>
    <p:sldId id="262" r:id="rId29"/>
    <p:sldId id="264" r:id="rId30"/>
    <p:sldId id="292" r:id="rId31"/>
    <p:sldId id="293" r:id="rId32"/>
    <p:sldId id="294" r:id="rId33"/>
    <p:sldId id="269" r:id="rId34"/>
    <p:sldId id="278" r:id="rId35"/>
    <p:sldId id="281" r:id="rId36"/>
    <p:sldId id="288" r:id="rId37"/>
    <p:sldId id="285" r:id="rId38"/>
    <p:sldId id="286" r:id="rId39"/>
    <p:sldId id="268" r:id="rId4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92" y="96"/>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C6120F8-BC7A-44A7-A95C-020A6B32361F}" type="datetimeFigureOut">
              <a:rPr lang="en-US" smtClean="0"/>
              <a:t>7/6/2023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E7E311-5B17-429D-95F0-6FDA9F162E5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6120F8-BC7A-44A7-A95C-020A6B32361F}" type="datetimeFigureOut">
              <a:rPr lang="en-US" smtClean="0"/>
              <a:t>7/6/2023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E7E311-5B17-429D-95F0-6FDA9F162E5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6120F8-BC7A-44A7-A95C-020A6B32361F}" type="datetimeFigureOut">
              <a:rPr lang="en-US" smtClean="0"/>
              <a:t>7/6/2023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E7E311-5B17-429D-95F0-6FDA9F162E5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6120F8-BC7A-44A7-A95C-020A6B32361F}" type="datetimeFigureOut">
              <a:rPr lang="en-US" smtClean="0"/>
              <a:t>7/6/2023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E7E311-5B17-429D-95F0-6FDA9F162E5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6120F8-BC7A-44A7-A95C-020A6B32361F}" type="datetimeFigureOut">
              <a:rPr lang="en-US" smtClean="0"/>
              <a:t>7/6/2023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E7E311-5B17-429D-95F0-6FDA9F162E5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C6120F8-BC7A-44A7-A95C-020A6B32361F}" type="datetimeFigureOut">
              <a:rPr lang="en-US" smtClean="0"/>
              <a:t>7/6/2023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E7E311-5B17-429D-95F0-6FDA9F162E5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C6120F8-BC7A-44A7-A95C-020A6B32361F}" type="datetimeFigureOut">
              <a:rPr lang="en-US" smtClean="0"/>
              <a:t>7/6/2023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E7E311-5B17-429D-95F0-6FDA9F162E5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C6120F8-BC7A-44A7-A95C-020A6B32361F}" type="datetimeFigureOut">
              <a:rPr lang="en-US" smtClean="0"/>
              <a:t>7/6/2023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E7E311-5B17-429D-95F0-6FDA9F162E5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6120F8-BC7A-44A7-A95C-020A6B32361F}" type="datetimeFigureOut">
              <a:rPr lang="en-US" smtClean="0"/>
              <a:t>7/6/2023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E7E311-5B17-429D-95F0-6FDA9F162E5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6120F8-BC7A-44A7-A95C-020A6B32361F}" type="datetimeFigureOut">
              <a:rPr lang="en-US" smtClean="0"/>
              <a:t>7/6/2023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E7E311-5B17-429D-95F0-6FDA9F162E57}" type="slidenum">
              <a:rPr lang="en-US" smtClean="0"/>
              <a:t>‹#›</a:t>
            </a:fld>
            <a:endParaRPr lang="en-US"/>
          </a:p>
        </p:txBody>
      </p:sp>
      <p:sp>
        <p:nvSpPr>
          <p:cNvPr id="9" name="Content Placeholder 8"/>
          <p:cNvSpPr>
            <a:spLocks noGrp="1"/>
          </p:cNvSpPr>
          <p:nvPr>
            <p:ph sz="quarter" idx="13"/>
          </p:nvPr>
        </p:nvSpPr>
        <p:spPr>
          <a:xfrm>
            <a:off x="406400" y="381000"/>
            <a:ext cx="103632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AC6120F8-BC7A-44A7-A95C-020A6B32361F}" type="datetimeFigureOut">
              <a:rPr lang="en-US" smtClean="0"/>
              <a:t>7/6/2023</a:t>
            </a:fld>
            <a:endParaRPr lang="en-US"/>
          </a:p>
        </p:txBody>
      </p:sp>
      <p:sp>
        <p:nvSpPr>
          <p:cNvPr id="9" name="Slide Number Placeholder 8"/>
          <p:cNvSpPr>
            <a:spLocks noGrp="1"/>
          </p:cNvSpPr>
          <p:nvPr>
            <p:ph type="sldNum" sz="quarter" idx="11"/>
          </p:nvPr>
        </p:nvSpPr>
        <p:spPr/>
        <p:txBody>
          <a:bodyPr/>
          <a:lstStyle/>
          <a:p>
            <a:fld id="{58E7E311-5B17-429D-95F0-6FDA9F162E57}"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8E7E311-5B17-429D-95F0-6FDA9F162E57}" type="slidenum">
              <a:rPr lang="en-US" smtClean="0"/>
              <a:t>‹#›</a:t>
            </a:fld>
            <a:endParaRPr lang="en-US"/>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AC6120F8-BC7A-44A7-A95C-020A6B32361F}" type="datetimeFigureOut">
              <a:rPr lang="en-US" smtClean="0"/>
              <a:t>7/6/2023</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Michael.Hogan@ripsga.gov" TargetMode="External"/><Relationship Id="rId2" Type="http://schemas.openxmlformats.org/officeDocument/2006/relationships/hyperlink" Target="mailto:Bradley.Orleck@ripsga.gov"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youtu.be/wb-UcJOXX9s" TargetMode="External"/><Relationship Id="rId2" Type="http://schemas.openxmlformats.org/officeDocument/2006/relationships/hyperlink" Target="https://controller.admin.ri.gov/grants-management/grant-management-system-gms/subrecipients/state-rhode-island-grant-fundi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controller.admin.ri.gov/grants-management/user-suppor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9770A-CF4F-44A6-833F-E65C096F4B72}"/>
              </a:ext>
            </a:extLst>
          </p:cNvPr>
          <p:cNvSpPr>
            <a:spLocks noGrp="1"/>
          </p:cNvSpPr>
          <p:nvPr>
            <p:ph type="ctrTitle"/>
          </p:nvPr>
        </p:nvSpPr>
        <p:spPr/>
        <p:txBody>
          <a:bodyPr>
            <a:normAutofit fontScale="90000"/>
          </a:bodyPr>
          <a:lstStyle/>
          <a:p>
            <a:br>
              <a:rPr lang="en-US" sz="3100" dirty="0"/>
            </a:br>
            <a:r>
              <a:rPr lang="en-US" sz="3100" dirty="0"/>
              <a:t>Rhode Island Public Safety Grant Administration Office</a:t>
            </a:r>
            <a:br>
              <a:rPr lang="en-US" dirty="0"/>
            </a:br>
            <a:r>
              <a:rPr lang="en-US" dirty="0"/>
              <a:t>Victims of Crime Act (VOCA)</a:t>
            </a:r>
            <a:br>
              <a:rPr lang="en-US" dirty="0"/>
            </a:br>
            <a:r>
              <a:rPr lang="en-US" dirty="0"/>
              <a:t>Victim Assistance Grant Program</a:t>
            </a:r>
          </a:p>
        </p:txBody>
      </p:sp>
      <p:sp>
        <p:nvSpPr>
          <p:cNvPr id="3" name="Subtitle 2">
            <a:extLst>
              <a:ext uri="{FF2B5EF4-FFF2-40B4-BE49-F238E27FC236}">
                <a16:creationId xmlns:a16="http://schemas.microsoft.com/office/drawing/2014/main" id="{7A871552-D3CF-480E-B083-2AD9983D40A9}"/>
              </a:ext>
            </a:extLst>
          </p:cNvPr>
          <p:cNvSpPr>
            <a:spLocks noGrp="1"/>
          </p:cNvSpPr>
          <p:nvPr>
            <p:ph type="subTitle" idx="1"/>
          </p:nvPr>
        </p:nvSpPr>
        <p:spPr/>
        <p:txBody>
          <a:bodyPr/>
          <a:lstStyle/>
          <a:p>
            <a:r>
              <a:rPr lang="en-US" b="1" dirty="0">
                <a:solidFill>
                  <a:schemeClr val="tx1">
                    <a:lumMod val="65000"/>
                    <a:lumOff val="35000"/>
                  </a:schemeClr>
                </a:solidFill>
                <a:latin typeface="+mj-lt"/>
              </a:rPr>
              <a:t>2023 Application Workshop</a:t>
            </a:r>
          </a:p>
        </p:txBody>
      </p:sp>
      <p:pic>
        <p:nvPicPr>
          <p:cNvPr id="4" name="Picture 3">
            <a:extLst>
              <a:ext uri="{FF2B5EF4-FFF2-40B4-BE49-F238E27FC236}">
                <a16:creationId xmlns:a16="http://schemas.microsoft.com/office/drawing/2014/main" id="{3726C6A2-A87B-4E42-98C8-D17CCEC7BA5C}"/>
              </a:ext>
            </a:extLst>
          </p:cNvPr>
          <p:cNvPicPr>
            <a:picLocks noChangeAspect="1"/>
          </p:cNvPicPr>
          <p:nvPr/>
        </p:nvPicPr>
        <p:blipFill>
          <a:blip r:embed="rId2">
            <a:extLst>
              <a:ext uri="{BEBA8EAE-BF5A-486C-A8C5-ECC9F3942E4B}">
                <a14:imgProps xmlns:a14="http://schemas.microsoft.com/office/drawing/2010/main">
                  <a14:imgLayer r:embed="rId3">
                    <a14:imgEffect>
                      <a14:saturation sat="75000"/>
                    </a14:imgEffect>
                  </a14:imgLayer>
                </a14:imgProps>
              </a:ext>
            </a:extLst>
          </a:blip>
          <a:stretch>
            <a:fillRect/>
          </a:stretch>
        </p:blipFill>
        <p:spPr>
          <a:xfrm>
            <a:off x="8843375" y="4667614"/>
            <a:ext cx="2129425" cy="1858027"/>
          </a:xfrm>
          <a:prstGeom prst="rect">
            <a:avLst/>
          </a:prstGeom>
        </p:spPr>
      </p:pic>
    </p:spTree>
    <p:extLst>
      <p:ext uri="{BB962C8B-B14F-4D97-AF65-F5344CB8AC3E}">
        <p14:creationId xmlns:p14="http://schemas.microsoft.com/office/powerpoint/2010/main" val="3714006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E152F-529F-4961-9D22-E76149F751C2}"/>
              </a:ext>
            </a:extLst>
          </p:cNvPr>
          <p:cNvSpPr>
            <a:spLocks noGrp="1"/>
          </p:cNvSpPr>
          <p:nvPr>
            <p:ph type="title"/>
          </p:nvPr>
        </p:nvSpPr>
        <p:spPr/>
        <p:txBody>
          <a:bodyPr/>
          <a:lstStyle/>
          <a:p>
            <a:pPr algn="ctr"/>
            <a:r>
              <a:rPr lang="en-US" dirty="0">
                <a:latin typeface="+mn-lt"/>
              </a:rPr>
              <a:t>Additional information</a:t>
            </a:r>
          </a:p>
        </p:txBody>
      </p:sp>
      <p:sp>
        <p:nvSpPr>
          <p:cNvPr id="3" name="Content Placeholder 2">
            <a:extLst>
              <a:ext uri="{FF2B5EF4-FFF2-40B4-BE49-F238E27FC236}">
                <a16:creationId xmlns:a16="http://schemas.microsoft.com/office/drawing/2014/main" id="{02620DF6-9D97-4A73-B37C-A79F43E28E91}"/>
              </a:ext>
            </a:extLst>
          </p:cNvPr>
          <p:cNvSpPr>
            <a:spLocks noGrp="1"/>
          </p:cNvSpPr>
          <p:nvPr>
            <p:ph idx="1"/>
          </p:nvPr>
        </p:nvSpPr>
        <p:spPr/>
        <p:txBody>
          <a:bodyPr/>
          <a:lstStyle/>
          <a:p>
            <a:r>
              <a:rPr lang="en-US" dirty="0"/>
              <a:t>Grantee shall provide services to crime victims regardless of the victims’ participation in the criminal justice process or immigration status.</a:t>
            </a:r>
          </a:p>
          <a:p>
            <a:r>
              <a:rPr lang="en-US" dirty="0"/>
              <a:t>A victim does not need to file a police report, seek a restraining order, or attempt to use the legal system to be eligible for VOCA services.</a:t>
            </a:r>
          </a:p>
          <a:p>
            <a:r>
              <a:rPr lang="en-US" dirty="0"/>
              <a:t>Grantee files should make some type of connection between individuals receiving services and being a victim of crime (particularly for agencies providing mixed services). </a:t>
            </a:r>
          </a:p>
          <a:p>
            <a:r>
              <a:rPr lang="en-US" dirty="0"/>
              <a:t>Many people affected by poverty, homelessness, substance abuse may be victims of crime, but VOCA funds cannot be used to address these without a nexus to being a victim of crime. </a:t>
            </a:r>
          </a:p>
          <a:p>
            <a:r>
              <a:rPr lang="en-US" dirty="0"/>
              <a:t>VOCA is meant to assist ALL victims of crime. But 28 C.F.R. §94.104 sets priority areas.</a:t>
            </a:r>
          </a:p>
          <a:p>
            <a:endParaRPr lang="en-US" dirty="0"/>
          </a:p>
        </p:txBody>
      </p:sp>
    </p:spTree>
    <p:extLst>
      <p:ext uri="{BB962C8B-B14F-4D97-AF65-F5344CB8AC3E}">
        <p14:creationId xmlns:p14="http://schemas.microsoft.com/office/powerpoint/2010/main" val="3330881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571A1-E723-4038-B5D4-12B93079EBBD}"/>
              </a:ext>
            </a:extLst>
          </p:cNvPr>
          <p:cNvSpPr>
            <a:spLocks noGrp="1"/>
          </p:cNvSpPr>
          <p:nvPr>
            <p:ph type="title"/>
          </p:nvPr>
        </p:nvSpPr>
        <p:spPr>
          <a:xfrm>
            <a:off x="609600" y="457200"/>
            <a:ext cx="10160000" cy="960438"/>
          </a:xfrm>
        </p:spPr>
        <p:txBody>
          <a:bodyPr/>
          <a:lstStyle/>
          <a:p>
            <a:pPr algn="ctr"/>
            <a:br>
              <a:rPr lang="en-US" sz="3600" dirty="0">
                <a:latin typeface="+mn-lt"/>
              </a:rPr>
            </a:br>
            <a:r>
              <a:rPr lang="en-US" sz="3600" dirty="0">
                <a:latin typeface="+mn-lt"/>
              </a:rPr>
              <a:t>28 C.F.R. §94.104   Allocation of sub-awards</a:t>
            </a:r>
            <a:r>
              <a:rPr lang="en-US" sz="4000" dirty="0">
                <a:latin typeface="+mn-lt"/>
              </a:rPr>
              <a:t>.</a:t>
            </a:r>
            <a:br>
              <a:rPr lang="en-US" dirty="0"/>
            </a:br>
            <a:endParaRPr lang="en-US" dirty="0"/>
          </a:p>
        </p:txBody>
      </p:sp>
      <p:sp>
        <p:nvSpPr>
          <p:cNvPr id="3" name="Content Placeholder 2">
            <a:extLst>
              <a:ext uri="{FF2B5EF4-FFF2-40B4-BE49-F238E27FC236}">
                <a16:creationId xmlns:a16="http://schemas.microsoft.com/office/drawing/2014/main" id="{02C13822-A67F-4C78-81B4-35FFC78BE11C}"/>
              </a:ext>
            </a:extLst>
          </p:cNvPr>
          <p:cNvSpPr>
            <a:spLocks noGrp="1"/>
          </p:cNvSpPr>
          <p:nvPr>
            <p:ph idx="1"/>
          </p:nvPr>
        </p:nvSpPr>
        <p:spPr/>
        <p:txBody>
          <a:bodyPr>
            <a:normAutofit fontScale="70000" lnSpcReduction="20000"/>
          </a:bodyPr>
          <a:lstStyle/>
          <a:p>
            <a:pPr marL="114300" indent="0">
              <a:buNone/>
            </a:pPr>
            <a:endParaRPr lang="en-US" dirty="0"/>
          </a:p>
          <a:p>
            <a:r>
              <a:rPr lang="en-US" dirty="0"/>
              <a:t>(a) Directed allocation of forty percent overall. Except as provided in paragraph (d) of this section, each SAA shall allocate each year's VOCA grant as specified below in paragraphs (b) and (c) of this section. Where victims of priority category crimes are determined to be underserved as well, an SAA may count funds allocated to projects serving such victims in either the priority category or the underserved category, but not both.</a:t>
            </a:r>
          </a:p>
          <a:p>
            <a:endParaRPr lang="en-US" dirty="0"/>
          </a:p>
          <a:p>
            <a:r>
              <a:rPr lang="en-US" dirty="0"/>
              <a:t>(b) Priority categories of crime victims (thirty percent total). SAAs shall allocate a minimum of ten percent of each year's VOCA grant to each of the three priority categories of victims specified in the certification requirement in VOCA, at 42 U.S.C. 10603(a)(2)(A), which, as of July 8, 2016, includes victims of—</a:t>
            </a:r>
          </a:p>
          <a:p>
            <a:endParaRPr lang="en-US" dirty="0"/>
          </a:p>
          <a:p>
            <a:r>
              <a:rPr lang="en-US" dirty="0"/>
              <a:t>(1) Sexual assault,</a:t>
            </a:r>
          </a:p>
          <a:p>
            <a:endParaRPr lang="en-US" dirty="0"/>
          </a:p>
          <a:p>
            <a:r>
              <a:rPr lang="en-US" dirty="0"/>
              <a:t>(2) Spousal abuse and</a:t>
            </a:r>
          </a:p>
          <a:p>
            <a:endParaRPr lang="en-US" dirty="0"/>
          </a:p>
          <a:p>
            <a:r>
              <a:rPr lang="en-US" dirty="0"/>
              <a:t>(3) Child abuse.</a:t>
            </a:r>
          </a:p>
          <a:p>
            <a:endParaRPr lang="en-US" dirty="0"/>
          </a:p>
          <a:p>
            <a:r>
              <a:rPr lang="en-US" dirty="0"/>
              <a:t>(c) Previously underserved category (ten percent total). SAAs shall allocate a minimum of ten percent of each year's VOCA grant to underserved victims of violent crime, as specified in VOCA, at 42 U.S.C. 10603(a)(2)(B). To meet this requirement, SAAs shall identify which type of crime victim a service project assists by the type of crime they have experienced or the demographic characteristics of the crime victim, or both.</a:t>
            </a:r>
          </a:p>
        </p:txBody>
      </p:sp>
    </p:spTree>
    <p:extLst>
      <p:ext uri="{BB962C8B-B14F-4D97-AF65-F5344CB8AC3E}">
        <p14:creationId xmlns:p14="http://schemas.microsoft.com/office/powerpoint/2010/main" val="28084953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EDBF-EEA6-4E32-A43E-3A3F36934F12}"/>
              </a:ext>
            </a:extLst>
          </p:cNvPr>
          <p:cNvSpPr>
            <a:spLocks noGrp="1"/>
          </p:cNvSpPr>
          <p:nvPr>
            <p:ph type="title"/>
          </p:nvPr>
        </p:nvSpPr>
        <p:spPr/>
        <p:txBody>
          <a:bodyPr/>
          <a:lstStyle/>
          <a:p>
            <a:pPr algn="ctr"/>
            <a:r>
              <a:rPr lang="en-US" dirty="0">
                <a:latin typeface="+mn-lt"/>
              </a:rPr>
              <a:t>Program Eligibility Requirements</a:t>
            </a:r>
          </a:p>
        </p:txBody>
      </p:sp>
      <p:sp>
        <p:nvSpPr>
          <p:cNvPr id="3" name="Content Placeholder 2">
            <a:extLst>
              <a:ext uri="{FF2B5EF4-FFF2-40B4-BE49-F238E27FC236}">
                <a16:creationId xmlns:a16="http://schemas.microsoft.com/office/drawing/2014/main" id="{5D3E3F0D-86A0-4A97-8DBA-0992F18F8124}"/>
              </a:ext>
            </a:extLst>
          </p:cNvPr>
          <p:cNvSpPr>
            <a:spLocks noGrp="1"/>
          </p:cNvSpPr>
          <p:nvPr>
            <p:ph idx="1"/>
          </p:nvPr>
        </p:nvSpPr>
        <p:spPr/>
        <p:txBody>
          <a:bodyPr>
            <a:normAutofit/>
          </a:bodyPr>
          <a:lstStyle/>
          <a:p>
            <a:pPr>
              <a:spcAft>
                <a:spcPts val="800"/>
              </a:spcAft>
            </a:pPr>
            <a:r>
              <a:rPr lang="en-US" dirty="0"/>
              <a:t>Must be a public agency or a non-profit organization providing </a:t>
            </a:r>
            <a:r>
              <a:rPr lang="en-US" u="sng" dirty="0"/>
              <a:t>direct services</a:t>
            </a:r>
            <a:r>
              <a:rPr lang="en-US" dirty="0"/>
              <a:t> to crime victims. </a:t>
            </a:r>
          </a:p>
          <a:p>
            <a:pPr>
              <a:spcAft>
                <a:spcPts val="800"/>
              </a:spcAft>
            </a:pPr>
            <a:r>
              <a:rPr lang="en-US" dirty="0"/>
              <a:t>Project must utilize </a:t>
            </a:r>
            <a:r>
              <a:rPr lang="en-US" u="sng" dirty="0"/>
              <a:t>volunteers</a:t>
            </a:r>
            <a:r>
              <a:rPr lang="en-US" dirty="0"/>
              <a:t> or have a compelling reason not to do so</a:t>
            </a:r>
          </a:p>
          <a:p>
            <a:pPr>
              <a:spcAft>
                <a:spcPts val="800"/>
              </a:spcAft>
            </a:pPr>
            <a:r>
              <a:rPr lang="en-US" dirty="0"/>
              <a:t>Must be able to meet the required 20% VOCA </a:t>
            </a:r>
            <a:r>
              <a:rPr lang="en-US" u="sng" dirty="0"/>
              <a:t>cash or in-kind match</a:t>
            </a:r>
          </a:p>
          <a:p>
            <a:pPr>
              <a:spcAft>
                <a:spcPts val="800"/>
              </a:spcAft>
            </a:pPr>
            <a:r>
              <a:rPr lang="en-US" b="1" dirty="0"/>
              <a:t>Provide services to victims at </a:t>
            </a:r>
            <a:r>
              <a:rPr lang="en-US" b="1" u="sng" dirty="0"/>
              <a:t>no charge</a:t>
            </a:r>
          </a:p>
          <a:p>
            <a:pPr>
              <a:spcAft>
                <a:spcPts val="800"/>
              </a:spcAft>
            </a:pPr>
            <a:r>
              <a:rPr lang="en-US" dirty="0"/>
              <a:t>Agencies with housing programs cannot charge rent if they own the building </a:t>
            </a:r>
          </a:p>
          <a:p>
            <a:pPr>
              <a:spcAft>
                <a:spcPts val="800"/>
              </a:spcAft>
            </a:pPr>
            <a:r>
              <a:rPr lang="en-US" dirty="0"/>
              <a:t>Must have a record of providing effective services to victims of crime and must have success in obtaining </a:t>
            </a:r>
            <a:r>
              <a:rPr lang="en-US" u="sng" dirty="0"/>
              <a:t>other funding sources</a:t>
            </a:r>
          </a:p>
          <a:p>
            <a:pPr>
              <a:spcAft>
                <a:spcPts val="800"/>
              </a:spcAft>
            </a:pPr>
            <a:r>
              <a:rPr lang="en-US" dirty="0"/>
              <a:t>Maintain client-counselor </a:t>
            </a:r>
            <a:r>
              <a:rPr lang="en-US" u="sng" dirty="0"/>
              <a:t>confidentiality</a:t>
            </a:r>
          </a:p>
          <a:p>
            <a:pPr>
              <a:spcAft>
                <a:spcPts val="800"/>
              </a:spcAft>
            </a:pPr>
            <a:r>
              <a:rPr lang="en-US" dirty="0"/>
              <a:t>Have a UEI number and have a current </a:t>
            </a:r>
            <a:r>
              <a:rPr lang="en-US" u="sng" dirty="0"/>
              <a:t>registration in SAM.GOV</a:t>
            </a:r>
          </a:p>
          <a:p>
            <a:endParaRPr lang="en-US" dirty="0"/>
          </a:p>
        </p:txBody>
      </p:sp>
    </p:spTree>
    <p:extLst>
      <p:ext uri="{BB962C8B-B14F-4D97-AF65-F5344CB8AC3E}">
        <p14:creationId xmlns:p14="http://schemas.microsoft.com/office/powerpoint/2010/main" val="670094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F8E86-979C-4961-A66C-B80850E9FF3F}"/>
              </a:ext>
            </a:extLst>
          </p:cNvPr>
          <p:cNvSpPr>
            <a:spLocks noGrp="1"/>
          </p:cNvSpPr>
          <p:nvPr>
            <p:ph type="title"/>
          </p:nvPr>
        </p:nvSpPr>
        <p:spPr/>
        <p:txBody>
          <a:bodyPr/>
          <a:lstStyle/>
          <a:p>
            <a:r>
              <a:rPr lang="en-US" dirty="0">
                <a:latin typeface="+mn-lt"/>
              </a:rPr>
              <a:t>        Eligible Activities with VOCA Funds</a:t>
            </a:r>
          </a:p>
        </p:txBody>
      </p:sp>
      <p:sp>
        <p:nvSpPr>
          <p:cNvPr id="3" name="Content Placeholder 2">
            <a:extLst>
              <a:ext uri="{FF2B5EF4-FFF2-40B4-BE49-F238E27FC236}">
                <a16:creationId xmlns:a16="http://schemas.microsoft.com/office/drawing/2014/main" id="{7E1B5286-38E3-437D-8C92-288BE4573C2A}"/>
              </a:ext>
            </a:extLst>
          </p:cNvPr>
          <p:cNvSpPr>
            <a:spLocks noGrp="1"/>
          </p:cNvSpPr>
          <p:nvPr>
            <p:ph idx="1"/>
          </p:nvPr>
        </p:nvSpPr>
        <p:spPr>
          <a:xfrm>
            <a:off x="431800" y="1549926"/>
            <a:ext cx="10515600" cy="4963608"/>
          </a:xfrm>
        </p:spPr>
        <p:txBody>
          <a:bodyPr>
            <a:normAutofit/>
          </a:bodyPr>
          <a:lstStyle/>
          <a:p>
            <a:pPr>
              <a:spcAft>
                <a:spcPts val="600"/>
              </a:spcAft>
            </a:pPr>
            <a:r>
              <a:rPr lang="en-US" dirty="0"/>
              <a:t>Crisis intervention services</a:t>
            </a:r>
          </a:p>
          <a:p>
            <a:pPr>
              <a:spcAft>
                <a:spcPts val="600"/>
              </a:spcAft>
            </a:pPr>
            <a:r>
              <a:rPr lang="en-US" dirty="0"/>
              <a:t>Hotline counseling </a:t>
            </a:r>
          </a:p>
          <a:p>
            <a:pPr>
              <a:spcAft>
                <a:spcPts val="600"/>
              </a:spcAft>
            </a:pPr>
            <a:r>
              <a:rPr lang="en-US" dirty="0"/>
              <a:t>Accompanying victims to the hospital for medical examinations</a:t>
            </a:r>
          </a:p>
          <a:p>
            <a:pPr>
              <a:spcAft>
                <a:spcPts val="600"/>
              </a:spcAft>
            </a:pPr>
            <a:r>
              <a:rPr lang="en-US" dirty="0"/>
              <a:t>Safety planning</a:t>
            </a:r>
          </a:p>
          <a:p>
            <a:pPr>
              <a:spcAft>
                <a:spcPts val="600"/>
              </a:spcAft>
            </a:pPr>
            <a:r>
              <a:rPr lang="en-US" b="1" dirty="0"/>
              <a:t>Emergency</a:t>
            </a:r>
            <a:r>
              <a:rPr lang="en-US" dirty="0"/>
              <a:t> food, shelter, clothing, and transportation</a:t>
            </a:r>
          </a:p>
          <a:p>
            <a:pPr>
              <a:spcAft>
                <a:spcPts val="600"/>
              </a:spcAft>
            </a:pPr>
            <a:r>
              <a:rPr lang="en-US" dirty="0"/>
              <a:t>Window, door, or lock replacement or repair and other repairs necessary to ensure a victim’s safety</a:t>
            </a:r>
          </a:p>
          <a:p>
            <a:pPr>
              <a:spcAft>
                <a:spcPts val="600"/>
              </a:spcAft>
            </a:pPr>
            <a:r>
              <a:rPr lang="en-US" dirty="0"/>
              <a:t>Short-term (up to 45 days) in-home care and supervision services for children and adults who remain in their own homes when the offender/caregiver is removed</a:t>
            </a:r>
          </a:p>
          <a:p>
            <a:pPr>
              <a:spcAft>
                <a:spcPts val="600"/>
              </a:spcAft>
            </a:pPr>
            <a:r>
              <a:rPr lang="en-US" dirty="0"/>
              <a:t>Short-term (up to 45 days) nursing-home, adult foster care, or group-home placement for adults for whom no other safe, short-term residence is available</a:t>
            </a:r>
          </a:p>
          <a:p>
            <a:endParaRPr lang="en-US" dirty="0"/>
          </a:p>
        </p:txBody>
      </p:sp>
    </p:spTree>
    <p:extLst>
      <p:ext uri="{BB962C8B-B14F-4D97-AF65-F5344CB8AC3E}">
        <p14:creationId xmlns:p14="http://schemas.microsoft.com/office/powerpoint/2010/main" val="1568484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7E264-43D0-4C7B-A192-9260E920ED3F}"/>
              </a:ext>
            </a:extLst>
          </p:cNvPr>
          <p:cNvSpPr>
            <a:spLocks noGrp="1"/>
          </p:cNvSpPr>
          <p:nvPr>
            <p:ph type="title"/>
          </p:nvPr>
        </p:nvSpPr>
        <p:spPr/>
        <p:txBody>
          <a:bodyPr/>
          <a:lstStyle/>
          <a:p>
            <a:pPr algn="ctr"/>
            <a:r>
              <a:rPr lang="en-US" dirty="0">
                <a:latin typeface="+mn-lt"/>
              </a:rPr>
              <a:t>Match Waivers</a:t>
            </a:r>
          </a:p>
        </p:txBody>
      </p:sp>
      <p:sp>
        <p:nvSpPr>
          <p:cNvPr id="3" name="Content Placeholder 2">
            <a:extLst>
              <a:ext uri="{FF2B5EF4-FFF2-40B4-BE49-F238E27FC236}">
                <a16:creationId xmlns:a16="http://schemas.microsoft.com/office/drawing/2014/main" id="{4A84D7FC-AB85-4252-9C05-6D4FC4C5477C}"/>
              </a:ext>
            </a:extLst>
          </p:cNvPr>
          <p:cNvSpPr>
            <a:spLocks noGrp="1"/>
          </p:cNvSpPr>
          <p:nvPr>
            <p:ph idx="1"/>
          </p:nvPr>
        </p:nvSpPr>
        <p:spPr/>
        <p:txBody>
          <a:bodyPr/>
          <a:lstStyle/>
          <a:p>
            <a:r>
              <a:rPr lang="en-US" dirty="0"/>
              <a:t>Any agency having trouble with fulfilling match (20%) requirements due to COVID-19 or other reasons may be eligible for a match waiver and should contact the PSGAO.</a:t>
            </a:r>
          </a:p>
          <a:p>
            <a:r>
              <a:rPr lang="en-US" dirty="0"/>
              <a:t>MUST DEMONSTRATE FINANCIAL HARDSHIP. If you have questions whether you may or may not be eligible – please call us!</a:t>
            </a:r>
          </a:p>
          <a:p>
            <a:r>
              <a:rPr lang="en-US" dirty="0"/>
              <a:t>While volunteers may “work” at home, we understand that in some cases this may not be possible, and volunteers may no longer be practicable.  PSGAO recognizes that many agencies financial situations may be effected by COVID-19.</a:t>
            </a:r>
          </a:p>
          <a:p>
            <a:r>
              <a:rPr lang="en-US" dirty="0"/>
              <a:t>Match waivers are approved by PSGAO, not DOJ, as we have an approved waiver policy.</a:t>
            </a:r>
          </a:p>
        </p:txBody>
      </p:sp>
    </p:spTree>
    <p:extLst>
      <p:ext uri="{BB962C8B-B14F-4D97-AF65-F5344CB8AC3E}">
        <p14:creationId xmlns:p14="http://schemas.microsoft.com/office/powerpoint/2010/main" val="799495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CC6D9-2E09-40C2-99D9-76B4563931E6}"/>
              </a:ext>
            </a:extLst>
          </p:cNvPr>
          <p:cNvSpPr>
            <a:spLocks noGrp="1"/>
          </p:cNvSpPr>
          <p:nvPr>
            <p:ph type="title"/>
          </p:nvPr>
        </p:nvSpPr>
        <p:spPr>
          <a:xfrm>
            <a:off x="1016000" y="274638"/>
            <a:ext cx="10160000" cy="1143000"/>
          </a:xfrm>
        </p:spPr>
        <p:txBody>
          <a:bodyPr/>
          <a:lstStyle/>
          <a:p>
            <a:pPr algn="ctr"/>
            <a:r>
              <a:rPr lang="en-US" dirty="0">
                <a:latin typeface="+mn-lt"/>
              </a:rPr>
              <a:t>Equipment</a:t>
            </a:r>
            <a:r>
              <a:rPr lang="en-US" dirty="0"/>
              <a:t>		</a:t>
            </a:r>
          </a:p>
        </p:txBody>
      </p:sp>
      <p:sp>
        <p:nvSpPr>
          <p:cNvPr id="3" name="Content Placeholder 2">
            <a:extLst>
              <a:ext uri="{FF2B5EF4-FFF2-40B4-BE49-F238E27FC236}">
                <a16:creationId xmlns:a16="http://schemas.microsoft.com/office/drawing/2014/main" id="{FEBE1839-DD45-4729-B340-99A3BA393E20}"/>
              </a:ext>
            </a:extLst>
          </p:cNvPr>
          <p:cNvSpPr>
            <a:spLocks noGrp="1"/>
          </p:cNvSpPr>
          <p:nvPr>
            <p:ph idx="1"/>
          </p:nvPr>
        </p:nvSpPr>
        <p:spPr>
          <a:xfrm>
            <a:off x="609600" y="1417638"/>
            <a:ext cx="10160000" cy="4983162"/>
          </a:xfrm>
        </p:spPr>
        <p:txBody>
          <a:bodyPr>
            <a:normAutofit/>
          </a:bodyPr>
          <a:lstStyle/>
          <a:p>
            <a:r>
              <a:rPr lang="en-US" dirty="0"/>
              <a:t>Equipment – common budgeting mistake.  Equipment is any item with a unit price over $5,000 (purchasing business class copy machines, cars, construction equipment).  No agency in recent years has made any equipment purchases through VOCA.  Category should generally be left blank – if you wish to purchase equipment, please contact us before submitting an application.  Equipment comes with additional federal obligations.</a:t>
            </a:r>
          </a:p>
        </p:txBody>
      </p:sp>
    </p:spTree>
    <p:extLst>
      <p:ext uri="{BB962C8B-B14F-4D97-AF65-F5344CB8AC3E}">
        <p14:creationId xmlns:p14="http://schemas.microsoft.com/office/powerpoint/2010/main" val="20919230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F381B-435F-4A48-BB87-FC00E1808CDF}"/>
              </a:ext>
            </a:extLst>
          </p:cNvPr>
          <p:cNvSpPr>
            <a:spLocks noGrp="1"/>
          </p:cNvSpPr>
          <p:nvPr>
            <p:ph type="title"/>
          </p:nvPr>
        </p:nvSpPr>
        <p:spPr/>
        <p:txBody>
          <a:bodyPr/>
          <a:lstStyle/>
          <a:p>
            <a:pPr algn="ctr"/>
            <a:r>
              <a:rPr lang="en-US" dirty="0">
                <a:latin typeface="+mn-lt"/>
              </a:rPr>
              <a:t>Other/Indirect Updates</a:t>
            </a:r>
          </a:p>
        </p:txBody>
      </p:sp>
      <p:sp>
        <p:nvSpPr>
          <p:cNvPr id="3" name="Content Placeholder 2">
            <a:extLst>
              <a:ext uri="{FF2B5EF4-FFF2-40B4-BE49-F238E27FC236}">
                <a16:creationId xmlns:a16="http://schemas.microsoft.com/office/drawing/2014/main" id="{AEE8EA8B-6C7C-4B49-B926-5B2EFFBFE209}"/>
              </a:ext>
            </a:extLst>
          </p:cNvPr>
          <p:cNvSpPr>
            <a:spLocks noGrp="1"/>
          </p:cNvSpPr>
          <p:nvPr>
            <p:ph idx="1"/>
          </p:nvPr>
        </p:nvSpPr>
        <p:spPr/>
        <p:txBody>
          <a:bodyPr>
            <a:normAutofit fontScale="92500"/>
          </a:bodyPr>
          <a:lstStyle/>
          <a:p>
            <a:r>
              <a:rPr lang="en-US" dirty="0"/>
              <a:t>Please note that Other Costs should not be confused with Indirect Costs. Indirect costs are the costs of an organization that are not readily assignable to a particular project but are necessary to the operation of the organization and the performance of the project. Examples of costs usually treated as indirect include those incurred for facility operation and maintenance, depreciation, and administrative salaries. </a:t>
            </a:r>
          </a:p>
          <a:p>
            <a:r>
              <a:rPr lang="en-US" dirty="0"/>
              <a:t>Budgetary requests under the “Other” category will be given increased scrutiny.  Items that have been previously allowed as a direct cost may be viewed as an indirect cost.  Any cost in the “Other” category MUST be directly attributable to the project.  </a:t>
            </a:r>
          </a:p>
          <a:p>
            <a:r>
              <a:rPr lang="en-US" b="1" dirty="0"/>
              <a:t>For example, some agencies currently split utility or maintenance bills between multiple grants as an “other” cost and do not take indirect costs. This has created an administrative burden for PSGAO staff and will no longer be allowed. Indirect costs should be applied for instead.</a:t>
            </a:r>
          </a:p>
          <a:p>
            <a:r>
              <a:rPr lang="en-US" dirty="0"/>
              <a:t>If you have budgetary questions during the application process, please contact the PSGAO for assistance.</a:t>
            </a:r>
          </a:p>
          <a:p>
            <a:endParaRPr lang="en-US" dirty="0"/>
          </a:p>
        </p:txBody>
      </p:sp>
    </p:spTree>
    <p:extLst>
      <p:ext uri="{BB962C8B-B14F-4D97-AF65-F5344CB8AC3E}">
        <p14:creationId xmlns:p14="http://schemas.microsoft.com/office/powerpoint/2010/main" val="1124628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C91B1-50CC-4C2C-B0E7-2A10F1DA5A8B}"/>
              </a:ext>
            </a:extLst>
          </p:cNvPr>
          <p:cNvSpPr>
            <a:spLocks noGrp="1"/>
          </p:cNvSpPr>
          <p:nvPr>
            <p:ph type="title"/>
          </p:nvPr>
        </p:nvSpPr>
        <p:spPr/>
        <p:txBody>
          <a:bodyPr/>
          <a:lstStyle/>
          <a:p>
            <a:pPr algn="ctr"/>
            <a:r>
              <a:rPr lang="en-US" dirty="0">
                <a:latin typeface="+mn-lt"/>
              </a:rPr>
              <a:t>Indirect Costs</a:t>
            </a:r>
          </a:p>
        </p:txBody>
      </p:sp>
      <p:sp>
        <p:nvSpPr>
          <p:cNvPr id="3" name="Content Placeholder 2">
            <a:extLst>
              <a:ext uri="{FF2B5EF4-FFF2-40B4-BE49-F238E27FC236}">
                <a16:creationId xmlns:a16="http://schemas.microsoft.com/office/drawing/2014/main" id="{2DFE33BE-EC9E-46D3-ACEE-42A01A40727B}"/>
              </a:ext>
            </a:extLst>
          </p:cNvPr>
          <p:cNvSpPr>
            <a:spLocks noGrp="1"/>
          </p:cNvSpPr>
          <p:nvPr>
            <p:ph idx="1"/>
          </p:nvPr>
        </p:nvSpPr>
        <p:spPr/>
        <p:txBody>
          <a:bodyPr/>
          <a:lstStyle/>
          <a:p>
            <a:r>
              <a:rPr lang="en-US" dirty="0"/>
              <a:t>Recipients that have never had an approved Federal indirect cost rate may either negotiate an indirect cost rate with the Department of Justice (or other cognizant federal agency) or elect to charge a de minimis rate of 10% of modified total direct costs. Modified Total Direct Cost, or MTDC.  This base includes all direct salaries and wages, applicable fringe benefits, materials and supplies, services, travel, and subawards up to the first $25,000 of each subaward (regardless of the period of performance of the subawards under the award). MTDC excludes equipment, capital expenditures, charges for patient care, rental costs, tuition remission, scholarships and fellowships, participant support costs, and the portion of each subaward in excess of $25,000. </a:t>
            </a:r>
          </a:p>
          <a:p>
            <a:endParaRPr lang="en-US" dirty="0"/>
          </a:p>
        </p:txBody>
      </p:sp>
    </p:spTree>
    <p:extLst>
      <p:ext uri="{BB962C8B-B14F-4D97-AF65-F5344CB8AC3E}">
        <p14:creationId xmlns:p14="http://schemas.microsoft.com/office/powerpoint/2010/main" val="15867664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0C158-37A5-4DAF-B689-E10FD3F665E0}"/>
              </a:ext>
            </a:extLst>
          </p:cNvPr>
          <p:cNvSpPr>
            <a:spLocks noGrp="1"/>
          </p:cNvSpPr>
          <p:nvPr>
            <p:ph type="title"/>
          </p:nvPr>
        </p:nvSpPr>
        <p:spPr/>
        <p:txBody>
          <a:bodyPr/>
          <a:lstStyle/>
          <a:p>
            <a:pPr algn="ctr"/>
            <a:r>
              <a:rPr lang="en-US" dirty="0">
                <a:latin typeface="+mn-lt"/>
              </a:rPr>
              <a:t>Notes for organizations new to VOCA</a:t>
            </a:r>
          </a:p>
        </p:txBody>
      </p:sp>
      <p:sp>
        <p:nvSpPr>
          <p:cNvPr id="3" name="Content Placeholder 2">
            <a:extLst>
              <a:ext uri="{FF2B5EF4-FFF2-40B4-BE49-F238E27FC236}">
                <a16:creationId xmlns:a16="http://schemas.microsoft.com/office/drawing/2014/main" id="{11E67DF7-B8AE-4CEA-A035-287B977A7913}"/>
              </a:ext>
            </a:extLst>
          </p:cNvPr>
          <p:cNvSpPr>
            <a:spLocks noGrp="1"/>
          </p:cNvSpPr>
          <p:nvPr>
            <p:ph idx="1"/>
          </p:nvPr>
        </p:nvSpPr>
        <p:spPr/>
        <p:txBody>
          <a:bodyPr>
            <a:normAutofit/>
          </a:bodyPr>
          <a:lstStyle/>
          <a:p>
            <a:pPr marL="114300" indent="0">
              <a:buNone/>
            </a:pPr>
            <a:r>
              <a:rPr lang="en-US" dirty="0"/>
              <a:t>	In order to be eligible for VOCA funds, programs that have not yet established a record of providing services must demonstrate that 25-50 percent of their financial support comes from non-federal sources. It is important that organizations have a variety of funding sources besides federal funding in order to ensure their financial stability. The VOCA Advisory Committee will establish the base level of non-federal support required within the 25-50 percent range for new programs.</a:t>
            </a:r>
          </a:p>
          <a:p>
            <a:pPr marL="114300" indent="0">
              <a:buNone/>
            </a:pPr>
            <a:r>
              <a:rPr lang="en-US" dirty="0"/>
              <a:t>	New applicants are encouraged to include:</a:t>
            </a:r>
          </a:p>
          <a:p>
            <a:pPr lvl="3"/>
            <a:r>
              <a:rPr lang="en-US" sz="1800" dirty="0"/>
              <a:t>Fiscal policies/financial info </a:t>
            </a:r>
          </a:p>
          <a:p>
            <a:pPr lvl="3"/>
            <a:r>
              <a:rPr lang="en-US" sz="1800" dirty="0"/>
              <a:t>Annual report</a:t>
            </a:r>
          </a:p>
          <a:p>
            <a:pPr lvl="3"/>
            <a:r>
              <a:rPr lang="en-US" sz="1800" dirty="0"/>
              <a:t>Any other information that may assist the VOCA Advisory Committee in evaluating their organization</a:t>
            </a:r>
          </a:p>
          <a:p>
            <a:pPr marL="114300" indent="0">
              <a:buNone/>
            </a:pPr>
            <a:endParaRPr lang="en-US" dirty="0"/>
          </a:p>
          <a:p>
            <a:endParaRPr lang="en-US" dirty="0"/>
          </a:p>
        </p:txBody>
      </p:sp>
    </p:spTree>
    <p:extLst>
      <p:ext uri="{BB962C8B-B14F-4D97-AF65-F5344CB8AC3E}">
        <p14:creationId xmlns:p14="http://schemas.microsoft.com/office/powerpoint/2010/main" val="19930981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876CC-E9B4-4EDB-A0E2-BD532CA4316F}"/>
              </a:ext>
            </a:extLst>
          </p:cNvPr>
          <p:cNvSpPr>
            <a:spLocks noGrp="1"/>
          </p:cNvSpPr>
          <p:nvPr>
            <p:ph type="title"/>
          </p:nvPr>
        </p:nvSpPr>
        <p:spPr>
          <a:xfrm>
            <a:off x="609600" y="274638"/>
            <a:ext cx="10275518" cy="1143000"/>
          </a:xfrm>
        </p:spPr>
        <p:txBody>
          <a:bodyPr/>
          <a:lstStyle/>
          <a:p>
            <a:pPr algn="ctr"/>
            <a:r>
              <a:rPr lang="en-US" dirty="0">
                <a:latin typeface="+mn-lt"/>
              </a:rPr>
              <a:t>Eligible Activities with VOCA Funds (cont.)</a:t>
            </a:r>
          </a:p>
        </p:txBody>
      </p:sp>
      <p:sp>
        <p:nvSpPr>
          <p:cNvPr id="3" name="Content Placeholder 2">
            <a:extLst>
              <a:ext uri="{FF2B5EF4-FFF2-40B4-BE49-F238E27FC236}">
                <a16:creationId xmlns:a16="http://schemas.microsoft.com/office/drawing/2014/main" id="{14726C37-6202-4F96-AC52-7A835FC8D8E6}"/>
              </a:ext>
            </a:extLst>
          </p:cNvPr>
          <p:cNvSpPr>
            <a:spLocks noGrp="1"/>
          </p:cNvSpPr>
          <p:nvPr>
            <p:ph idx="1"/>
          </p:nvPr>
        </p:nvSpPr>
        <p:spPr>
          <a:xfrm>
            <a:off x="609600" y="1417638"/>
            <a:ext cx="10160000" cy="4983162"/>
          </a:xfrm>
        </p:spPr>
        <p:txBody>
          <a:bodyPr>
            <a:normAutofit/>
          </a:bodyPr>
          <a:lstStyle/>
          <a:p>
            <a:pPr>
              <a:spcAft>
                <a:spcPts val="600"/>
              </a:spcAft>
            </a:pPr>
            <a:r>
              <a:rPr lang="en-US" dirty="0"/>
              <a:t>Peer support, including, but not limited to, activities that provide opportunities for victims to meet other victims, share experiences, and provide self-help information and emotional support.</a:t>
            </a:r>
          </a:p>
          <a:p>
            <a:pPr>
              <a:spcAft>
                <a:spcPts val="600"/>
              </a:spcAft>
            </a:pPr>
            <a:r>
              <a:rPr lang="en-US" b="1" dirty="0"/>
              <a:t>Indirect costs</a:t>
            </a:r>
            <a:r>
              <a:rPr lang="en-US" dirty="0"/>
              <a:t> for organization expenses that are </a:t>
            </a:r>
            <a:r>
              <a:rPr lang="en-US" i="1" dirty="0"/>
              <a:t>necessary and essential to providing direct services and other allowable victim services</a:t>
            </a:r>
            <a:r>
              <a:rPr lang="en-US" dirty="0"/>
              <a:t>, including the prorated costs of rent; utilities; local travel expenses for service providers; and required minor building adaptations necessary to meet DOJ standards implementing the Americans with Disabilities Act and/or modifications that would improve the program’s ability to provide services to victims.</a:t>
            </a:r>
          </a:p>
          <a:p>
            <a:pPr>
              <a:spcAft>
                <a:spcPts val="600"/>
              </a:spcAft>
            </a:pPr>
            <a:r>
              <a:rPr lang="en-US" dirty="0"/>
              <a:t>Advocacy on behalf of crime victims; accompaniment to criminal justice offices and court; transportation to court</a:t>
            </a:r>
            <a:r>
              <a:rPr lang="en-US"/>
              <a:t>; childcare </a:t>
            </a:r>
            <a:r>
              <a:rPr lang="en-US" dirty="0"/>
              <a:t>or respite care to enable a victim to attend court; notification of victims regarding trial dates, case disposition information and assistance with victim impact statements.</a:t>
            </a:r>
          </a:p>
        </p:txBody>
      </p:sp>
    </p:spTree>
    <p:extLst>
      <p:ext uri="{BB962C8B-B14F-4D97-AF65-F5344CB8AC3E}">
        <p14:creationId xmlns:p14="http://schemas.microsoft.com/office/powerpoint/2010/main" val="2236490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F467E-8A03-4E03-B18E-B576A17338BE}"/>
              </a:ext>
            </a:extLst>
          </p:cNvPr>
          <p:cNvSpPr>
            <a:spLocks noGrp="1"/>
          </p:cNvSpPr>
          <p:nvPr>
            <p:ph type="title"/>
          </p:nvPr>
        </p:nvSpPr>
        <p:spPr/>
        <p:txBody>
          <a:bodyPr/>
          <a:lstStyle/>
          <a:p>
            <a:pPr algn="ctr"/>
            <a:r>
              <a:rPr lang="en-US" dirty="0">
                <a:latin typeface="+mn-lt"/>
              </a:rPr>
              <a:t>Request for Proposals (RFP) Webinar</a:t>
            </a:r>
          </a:p>
        </p:txBody>
      </p:sp>
      <p:sp>
        <p:nvSpPr>
          <p:cNvPr id="3" name="Content Placeholder 2">
            <a:extLst>
              <a:ext uri="{FF2B5EF4-FFF2-40B4-BE49-F238E27FC236}">
                <a16:creationId xmlns:a16="http://schemas.microsoft.com/office/drawing/2014/main" id="{1084B591-8B23-4D61-889C-8778A9989E22}"/>
              </a:ext>
            </a:extLst>
          </p:cNvPr>
          <p:cNvSpPr>
            <a:spLocks noGrp="1"/>
          </p:cNvSpPr>
          <p:nvPr>
            <p:ph idx="1"/>
          </p:nvPr>
        </p:nvSpPr>
        <p:spPr/>
        <p:txBody>
          <a:bodyPr/>
          <a:lstStyle/>
          <a:p>
            <a:pPr marL="114300" indent="0">
              <a:buNone/>
            </a:pPr>
            <a:r>
              <a:rPr lang="en-US" sz="1800" dirty="0">
                <a:effectLst/>
                <a:ea typeface="Times New Roman" panose="02020603050405020304" pitchFamily="18" charset="0"/>
                <a:cs typeface="Times New Roman" panose="02020603050405020304" pitchFamily="18" charset="0"/>
              </a:rPr>
              <a:t>The Rhode Island Department of Public Safety Grant Administration Office (PSGAO) announces the availability of funding from the U.S. Department of Justice’s </a:t>
            </a:r>
            <a:r>
              <a:rPr lang="en-US" sz="1800" b="1" dirty="0">
                <a:effectLst/>
                <a:ea typeface="Times New Roman" panose="02020603050405020304" pitchFamily="18" charset="0"/>
                <a:cs typeface="Times New Roman" panose="02020603050405020304" pitchFamily="18" charset="0"/>
              </a:rPr>
              <a:t>Office of Justice Programs, Office for Victims of Crime,</a:t>
            </a:r>
            <a:r>
              <a:rPr lang="en-US" sz="1800" dirty="0">
                <a:effectLst/>
                <a:ea typeface="Times New Roman" panose="02020603050405020304" pitchFamily="18" charset="0"/>
                <a:cs typeface="Times New Roman" panose="02020603050405020304" pitchFamily="18" charset="0"/>
              </a:rPr>
              <a:t> Federal FY2023 Victims of Crime Act (VOCA) Victim Assistance Program.  The PSGAO is seeking proposals for new and continuing programs that provide direct services to the victims of crime to work towards the fair, just and impartial treatment of all individuals including individuals who belong to the underserved communities that have been denied such treatment, such as: Black, Latino, and Indigenous and Native American persons, Asian Americans</a:t>
            </a:r>
            <a:r>
              <a:rPr lang="en-US" sz="1800" dirty="0">
                <a:ea typeface="Times New Roman" panose="02020603050405020304" pitchFamily="18" charset="0"/>
                <a:cs typeface="Times New Roman" panose="02020603050405020304" pitchFamily="18" charset="0"/>
              </a:rPr>
              <a:t> and Pacific Islanders and </a:t>
            </a:r>
            <a:r>
              <a:rPr lang="en-US" sz="1800" dirty="0">
                <a:effectLst/>
                <a:ea typeface="Times New Roman" panose="02020603050405020304" pitchFamily="18" charset="0"/>
                <a:cs typeface="Times New Roman" panose="02020603050405020304" pitchFamily="18" charset="0"/>
              </a:rPr>
              <a:t>other persons of color, members of religious minorities, LGBTQ+ persons and people with disabilities in accordance with the 2023 VOCA Victim Assistance Program Guidelines.</a:t>
            </a:r>
          </a:p>
          <a:p>
            <a:endParaRPr lang="en-US" dirty="0"/>
          </a:p>
        </p:txBody>
      </p:sp>
    </p:spTree>
    <p:extLst>
      <p:ext uri="{BB962C8B-B14F-4D97-AF65-F5344CB8AC3E}">
        <p14:creationId xmlns:p14="http://schemas.microsoft.com/office/powerpoint/2010/main" val="10728519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6D850-3F7A-4C35-9F94-8A02CE90F8E4}"/>
              </a:ext>
            </a:extLst>
          </p:cNvPr>
          <p:cNvSpPr>
            <a:spLocks noGrp="1"/>
          </p:cNvSpPr>
          <p:nvPr>
            <p:ph type="title"/>
          </p:nvPr>
        </p:nvSpPr>
        <p:spPr/>
        <p:txBody>
          <a:bodyPr/>
          <a:lstStyle/>
          <a:p>
            <a:r>
              <a:rPr lang="en-US" dirty="0">
                <a:latin typeface="+mn-lt"/>
              </a:rPr>
              <a:t>           Prohibited Uses of VOCA Funds</a:t>
            </a:r>
          </a:p>
        </p:txBody>
      </p:sp>
      <p:sp>
        <p:nvSpPr>
          <p:cNvPr id="3" name="Content Placeholder 2">
            <a:extLst>
              <a:ext uri="{FF2B5EF4-FFF2-40B4-BE49-F238E27FC236}">
                <a16:creationId xmlns:a16="http://schemas.microsoft.com/office/drawing/2014/main" id="{C3C4D75A-EDDD-4382-86DE-77946AB1C7E6}"/>
              </a:ext>
            </a:extLst>
          </p:cNvPr>
          <p:cNvSpPr>
            <a:spLocks noGrp="1"/>
          </p:cNvSpPr>
          <p:nvPr>
            <p:ph idx="1"/>
          </p:nvPr>
        </p:nvSpPr>
        <p:spPr>
          <a:xfrm>
            <a:off x="609600" y="1600200"/>
            <a:ext cx="10160000" cy="5130800"/>
          </a:xfrm>
        </p:spPr>
        <p:txBody>
          <a:bodyPr>
            <a:normAutofit/>
          </a:bodyPr>
          <a:lstStyle/>
          <a:p>
            <a:pPr>
              <a:spcAft>
                <a:spcPts val="600"/>
              </a:spcAft>
            </a:pPr>
            <a:r>
              <a:rPr lang="en-US" dirty="0"/>
              <a:t>Crime prevention programs</a:t>
            </a:r>
          </a:p>
          <a:p>
            <a:pPr>
              <a:spcAft>
                <a:spcPts val="600"/>
              </a:spcAft>
            </a:pPr>
            <a:r>
              <a:rPr lang="en-US" dirty="0"/>
              <a:t>Active investigation and prosecution of criminal activities</a:t>
            </a:r>
          </a:p>
          <a:p>
            <a:pPr>
              <a:spcAft>
                <a:spcPts val="600"/>
              </a:spcAft>
            </a:pPr>
            <a:r>
              <a:rPr lang="en-US" dirty="0"/>
              <a:t>Lobbying, Fundraising</a:t>
            </a:r>
          </a:p>
          <a:p>
            <a:pPr>
              <a:spcAft>
                <a:spcPts val="600"/>
              </a:spcAft>
            </a:pPr>
            <a:r>
              <a:rPr lang="en-US" dirty="0"/>
              <a:t>Branded or custom designed trinkets</a:t>
            </a:r>
          </a:p>
          <a:p>
            <a:pPr>
              <a:spcAft>
                <a:spcPts val="600"/>
              </a:spcAft>
            </a:pPr>
            <a:r>
              <a:rPr lang="en-US" dirty="0"/>
              <a:t>Research and studies</a:t>
            </a:r>
          </a:p>
          <a:p>
            <a:pPr>
              <a:spcAft>
                <a:spcPts val="600"/>
              </a:spcAft>
            </a:pPr>
            <a:r>
              <a:rPr lang="en-US" dirty="0"/>
              <a:t>Capital expenses</a:t>
            </a:r>
          </a:p>
          <a:p>
            <a:pPr>
              <a:spcAft>
                <a:spcPts val="600"/>
              </a:spcAft>
            </a:pPr>
            <a:r>
              <a:rPr lang="en-US" dirty="0"/>
              <a:t>Compensation for victims of crime</a:t>
            </a:r>
          </a:p>
          <a:p>
            <a:pPr>
              <a:spcAft>
                <a:spcPts val="600"/>
              </a:spcAft>
            </a:pPr>
            <a:r>
              <a:rPr lang="en-US" dirty="0"/>
              <a:t>Salaries and expenses of management</a:t>
            </a:r>
          </a:p>
          <a:p>
            <a:endParaRPr lang="en-US" dirty="0"/>
          </a:p>
        </p:txBody>
      </p:sp>
    </p:spTree>
    <p:extLst>
      <p:ext uri="{BB962C8B-B14F-4D97-AF65-F5344CB8AC3E}">
        <p14:creationId xmlns:p14="http://schemas.microsoft.com/office/powerpoint/2010/main" val="18090104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51C8D-135E-406E-BCDE-141CA417306A}"/>
              </a:ext>
            </a:extLst>
          </p:cNvPr>
          <p:cNvSpPr>
            <a:spLocks noGrp="1"/>
          </p:cNvSpPr>
          <p:nvPr>
            <p:ph type="title"/>
          </p:nvPr>
        </p:nvSpPr>
        <p:spPr/>
        <p:txBody>
          <a:bodyPr/>
          <a:lstStyle/>
          <a:p>
            <a:pPr algn="ctr"/>
            <a:r>
              <a:rPr lang="en-US" dirty="0">
                <a:latin typeface="+mn-lt"/>
              </a:rPr>
              <a:t>Prohibited Uses of VOCA Funds (cont.)</a:t>
            </a:r>
          </a:p>
        </p:txBody>
      </p:sp>
      <p:sp>
        <p:nvSpPr>
          <p:cNvPr id="3" name="Content Placeholder 2">
            <a:extLst>
              <a:ext uri="{FF2B5EF4-FFF2-40B4-BE49-F238E27FC236}">
                <a16:creationId xmlns:a16="http://schemas.microsoft.com/office/drawing/2014/main" id="{B9CA9506-4539-4F20-9B97-3C1C4C3CF128}"/>
              </a:ext>
            </a:extLst>
          </p:cNvPr>
          <p:cNvSpPr>
            <a:spLocks noGrp="1"/>
          </p:cNvSpPr>
          <p:nvPr>
            <p:ph idx="1"/>
          </p:nvPr>
        </p:nvSpPr>
        <p:spPr/>
        <p:txBody>
          <a:bodyPr>
            <a:normAutofit/>
          </a:bodyPr>
          <a:lstStyle/>
          <a:p>
            <a:r>
              <a:rPr lang="en-US" dirty="0"/>
              <a:t>Food, drink, meals, or refreshments for victims, volunteers, employees, trainees, etc. is prohibited.</a:t>
            </a:r>
          </a:p>
          <a:p>
            <a:r>
              <a:rPr lang="en-US" b="1" u="sng" dirty="0"/>
              <a:t>EMERGENCY</a:t>
            </a:r>
            <a:r>
              <a:rPr lang="en-US" dirty="0"/>
              <a:t> food for victims is allowable.</a:t>
            </a:r>
          </a:p>
          <a:p>
            <a:pPr lvl="1"/>
            <a:r>
              <a:rPr lang="en-US" dirty="0"/>
              <a:t>Should be extremely rare</a:t>
            </a:r>
          </a:p>
          <a:p>
            <a:pPr lvl="1"/>
            <a:r>
              <a:rPr lang="en-US" dirty="0"/>
              <a:t>If funds were expended for emergency food, please provide a short narrative describing why the food was necessary.</a:t>
            </a:r>
          </a:p>
          <a:p>
            <a:pPr marL="411480" lvl="1" indent="0">
              <a:buNone/>
            </a:pPr>
            <a:r>
              <a:rPr lang="en-US" dirty="0"/>
              <a:t>	</a:t>
            </a:r>
            <a:r>
              <a:rPr lang="en-US" i="1" dirty="0"/>
              <a:t>Example: “LEA responded to domestic, one party arrested/has financial controls, other 		party has no money, kids were hungry - got them a pizza”</a:t>
            </a:r>
          </a:p>
          <a:p>
            <a:endParaRPr lang="en-US" dirty="0"/>
          </a:p>
          <a:p>
            <a:endParaRPr lang="en-US" dirty="0"/>
          </a:p>
        </p:txBody>
      </p:sp>
    </p:spTree>
    <p:extLst>
      <p:ext uri="{BB962C8B-B14F-4D97-AF65-F5344CB8AC3E}">
        <p14:creationId xmlns:p14="http://schemas.microsoft.com/office/powerpoint/2010/main" val="19498221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Crime Victims Compensation Program</a:t>
            </a:r>
          </a:p>
        </p:txBody>
      </p:sp>
      <p:sp>
        <p:nvSpPr>
          <p:cNvPr id="3" name="Content Placeholder 2"/>
          <p:cNvSpPr>
            <a:spLocks noGrp="1"/>
          </p:cNvSpPr>
          <p:nvPr>
            <p:ph idx="1"/>
          </p:nvPr>
        </p:nvSpPr>
        <p:spPr>
          <a:xfrm>
            <a:off x="609600" y="1417638"/>
            <a:ext cx="10160000" cy="4988490"/>
          </a:xfrm>
        </p:spPr>
        <p:txBody>
          <a:bodyPr>
            <a:normAutofit fontScale="92500" lnSpcReduction="10000"/>
          </a:bodyPr>
          <a:lstStyle/>
          <a:p>
            <a:pPr marL="114300" indent="0">
              <a:buNone/>
            </a:pPr>
            <a:r>
              <a:rPr lang="en-US" sz="2400" b="1" dirty="0"/>
              <a:t>State of Rhode Island, Office of the General Treasurer</a:t>
            </a:r>
          </a:p>
          <a:p>
            <a:r>
              <a:rPr lang="en-US" dirty="0"/>
              <a:t>provides up to $25,000 in reimbursement to Rhode Islanders for expenses related to violent crime, including:</a:t>
            </a:r>
          </a:p>
          <a:p>
            <a:r>
              <a:rPr lang="en-US" dirty="0"/>
              <a:t>Medical, dental, and counseling expenses</a:t>
            </a:r>
          </a:p>
          <a:p>
            <a:r>
              <a:rPr lang="en-US" dirty="0"/>
              <a:t>Relocation expenses</a:t>
            </a:r>
          </a:p>
          <a:p>
            <a:r>
              <a:rPr lang="en-US" dirty="0"/>
              <a:t>Funeral and related expenses</a:t>
            </a:r>
          </a:p>
          <a:p>
            <a:r>
              <a:rPr lang="en-US" dirty="0"/>
              <a:t>Crime scene cleaning</a:t>
            </a:r>
          </a:p>
          <a:p>
            <a:r>
              <a:rPr lang="en-US" dirty="0"/>
              <a:t>Loss of earnings;</a:t>
            </a:r>
          </a:p>
          <a:p>
            <a:r>
              <a:rPr lang="en-US" dirty="0"/>
              <a:t>and other expenses.</a:t>
            </a:r>
          </a:p>
          <a:p>
            <a:endParaRPr lang="en-US" dirty="0"/>
          </a:p>
          <a:p>
            <a:pPr marL="114300" indent="0">
              <a:buNone/>
            </a:pPr>
            <a:r>
              <a:rPr lang="en-US" dirty="0"/>
              <a:t>To be eligible to participate in Rhode Island’s CVCP, victims of violent crime must file a police report within 15 days of the alleged crime and file a claim with CVCP no later than three years after the crime.  </a:t>
            </a:r>
          </a:p>
          <a:p>
            <a:pPr marL="114300" indent="0">
              <a:buNone/>
            </a:pPr>
            <a:br>
              <a:rPr lang="en-US" dirty="0"/>
            </a:br>
            <a:endParaRPr lang="en-US" dirty="0"/>
          </a:p>
          <a:p>
            <a:endParaRPr lang="en-US" dirty="0"/>
          </a:p>
          <a:p>
            <a:endParaRPr lang="en-US" dirty="0"/>
          </a:p>
        </p:txBody>
      </p:sp>
    </p:spTree>
    <p:extLst>
      <p:ext uri="{BB962C8B-B14F-4D97-AF65-F5344CB8AC3E}">
        <p14:creationId xmlns:p14="http://schemas.microsoft.com/office/powerpoint/2010/main" val="21544063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DDBD3-1532-4818-8354-9E52B4A26D68}"/>
              </a:ext>
            </a:extLst>
          </p:cNvPr>
          <p:cNvSpPr>
            <a:spLocks noGrp="1"/>
          </p:cNvSpPr>
          <p:nvPr>
            <p:ph type="title"/>
          </p:nvPr>
        </p:nvSpPr>
        <p:spPr/>
        <p:txBody>
          <a:bodyPr/>
          <a:lstStyle/>
          <a:p>
            <a:pPr algn="ctr"/>
            <a:r>
              <a:rPr lang="en-US" dirty="0">
                <a:latin typeface="+mn-lt"/>
              </a:rPr>
              <a:t>Performance Measurement Tool (PMT)</a:t>
            </a:r>
          </a:p>
        </p:txBody>
      </p:sp>
      <p:sp>
        <p:nvSpPr>
          <p:cNvPr id="3" name="Content Placeholder 2">
            <a:extLst>
              <a:ext uri="{FF2B5EF4-FFF2-40B4-BE49-F238E27FC236}">
                <a16:creationId xmlns:a16="http://schemas.microsoft.com/office/drawing/2014/main" id="{86F93693-41B2-4DBB-B126-D1AA8B22BE0A}"/>
              </a:ext>
            </a:extLst>
          </p:cNvPr>
          <p:cNvSpPr>
            <a:spLocks noGrp="1"/>
          </p:cNvSpPr>
          <p:nvPr>
            <p:ph idx="1"/>
          </p:nvPr>
        </p:nvSpPr>
        <p:spPr/>
        <p:txBody>
          <a:bodyPr>
            <a:normAutofit/>
          </a:bodyPr>
          <a:lstStyle/>
          <a:p>
            <a:endParaRPr lang="en-US" dirty="0"/>
          </a:p>
          <a:p>
            <a:pPr marL="114300" indent="0">
              <a:buNone/>
            </a:pPr>
            <a:r>
              <a:rPr lang="en-US" dirty="0"/>
              <a:t>	The OVC uses a data collection system called the Performance Measurement Tool (PMT) to collect statistical data relevant to the grant as one means to assess the overall success of a grant program and track how a grant is progressing towards the goals outlined in the application.  Subrecipients will need to track and input the data requested by OVC in order to be reimbursed.</a:t>
            </a:r>
          </a:p>
          <a:p>
            <a:pPr marL="114300" indent="0">
              <a:buNone/>
            </a:pPr>
            <a:r>
              <a:rPr lang="en-US" dirty="0"/>
              <a:t>	Organizations familiar with the PMT should include with the application a one-page description of how PMT data is entered and verified.  This description is intended to be kept on file at PSGAO both with the application and in the general recipient file. If you have a file management database, give a brief description.  Should be written on agency letterhead and signed</a:t>
            </a:r>
          </a:p>
          <a:p>
            <a:pPr marL="114300" indent="0">
              <a:buNone/>
            </a:pPr>
            <a:r>
              <a:rPr lang="en-US" dirty="0"/>
              <a:t>	Organizations new to VOCA do not need to submit this with the application, but should draft and submit it during the grant award period.</a:t>
            </a:r>
          </a:p>
        </p:txBody>
      </p:sp>
    </p:spTree>
    <p:extLst>
      <p:ext uri="{BB962C8B-B14F-4D97-AF65-F5344CB8AC3E}">
        <p14:creationId xmlns:p14="http://schemas.microsoft.com/office/powerpoint/2010/main" val="37599915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Budget Detail Worksheet</a:t>
            </a:r>
          </a:p>
        </p:txBody>
      </p:sp>
      <p:sp>
        <p:nvSpPr>
          <p:cNvPr id="3" name="Content Placeholder 2"/>
          <p:cNvSpPr>
            <a:spLocks noGrp="1"/>
          </p:cNvSpPr>
          <p:nvPr>
            <p:ph idx="1"/>
          </p:nvPr>
        </p:nvSpPr>
        <p:spPr/>
        <p:txBody>
          <a:bodyPr>
            <a:normAutofit fontScale="92500" lnSpcReduction="10000"/>
          </a:bodyPr>
          <a:lstStyle/>
          <a:p>
            <a:pPr marL="571500" indent="-457200">
              <a:buFont typeface="+mj-lt"/>
              <a:buAutoNum type="alphaUcPeriod"/>
            </a:pPr>
            <a:r>
              <a:rPr lang="en-US" b="1" dirty="0"/>
              <a:t>Personnel</a:t>
            </a:r>
            <a:r>
              <a:rPr lang="en-US" dirty="0"/>
              <a:t>: direct salary for full time employees</a:t>
            </a:r>
          </a:p>
          <a:p>
            <a:pPr marL="571500" indent="-457200">
              <a:buFont typeface="+mj-lt"/>
              <a:buAutoNum type="alphaUcPeriod"/>
            </a:pPr>
            <a:r>
              <a:rPr lang="en-US" b="1" dirty="0"/>
              <a:t>Fringe</a:t>
            </a:r>
            <a:r>
              <a:rPr lang="en-US" dirty="0"/>
              <a:t>: must show breakout for determination of costs (FICA, etc.)</a:t>
            </a:r>
            <a:br>
              <a:rPr lang="en-US" dirty="0"/>
            </a:br>
            <a:r>
              <a:rPr lang="en-US" dirty="0"/>
              <a:t>For partially funded personnel, describe all funding sources</a:t>
            </a:r>
          </a:p>
          <a:p>
            <a:pPr marL="571500" indent="-457200">
              <a:buFont typeface="+mj-lt"/>
              <a:buAutoNum type="alphaUcPeriod"/>
            </a:pPr>
            <a:r>
              <a:rPr lang="en-US" b="1" dirty="0"/>
              <a:t>Travel</a:t>
            </a:r>
            <a:r>
              <a:rPr lang="en-US" dirty="0"/>
              <a:t>: show costs for any proposed travel, or in-state mileage reimbursement. Out of state travel requires </a:t>
            </a:r>
            <a:r>
              <a:rPr lang="en-US" b="1" dirty="0"/>
              <a:t>pre-approval</a:t>
            </a:r>
            <a:r>
              <a:rPr lang="en-US" dirty="0"/>
              <a:t> by VOCA administrator</a:t>
            </a:r>
          </a:p>
          <a:p>
            <a:pPr marL="571500" indent="-457200">
              <a:buFont typeface="+mj-lt"/>
              <a:buAutoNum type="alphaUcPeriod"/>
            </a:pPr>
            <a:r>
              <a:rPr lang="en-US" b="1" dirty="0"/>
              <a:t>Equipment</a:t>
            </a:r>
            <a:r>
              <a:rPr lang="en-US" dirty="0"/>
              <a:t>: tangible property valued at over $5,000.  Any agency seeking to purchase equipment is strongly encouraged to contact the PSGAO prior to submitting an application.</a:t>
            </a:r>
          </a:p>
          <a:p>
            <a:pPr marL="571500" indent="-457200">
              <a:buFont typeface="+mj-lt"/>
              <a:buAutoNum type="alphaUcPeriod"/>
            </a:pPr>
            <a:r>
              <a:rPr lang="en-US" b="1" dirty="0"/>
              <a:t>Supplies</a:t>
            </a:r>
            <a:r>
              <a:rPr lang="en-US" dirty="0"/>
              <a:t>: list all anticipated costs for supplies </a:t>
            </a:r>
          </a:p>
          <a:p>
            <a:pPr marL="571500" indent="-457200">
              <a:buFont typeface="+mj-lt"/>
              <a:buAutoNum type="alphaUcPeriod"/>
            </a:pPr>
            <a:r>
              <a:rPr lang="en-US" b="1" dirty="0"/>
              <a:t>Consultants/contracts</a:t>
            </a:r>
            <a:r>
              <a:rPr lang="en-US" dirty="0"/>
              <a:t>: narrative should connect costs to project and describe the rate used to determine the cost</a:t>
            </a:r>
          </a:p>
          <a:p>
            <a:pPr marL="571500" indent="-457200">
              <a:buFont typeface="+mj-lt"/>
              <a:buAutoNum type="alphaUcPeriod"/>
            </a:pPr>
            <a:r>
              <a:rPr lang="en-US" b="1" dirty="0"/>
              <a:t>Other</a:t>
            </a:r>
            <a:r>
              <a:rPr lang="en-US" dirty="0"/>
              <a:t>: service fees, postage, printing, publication costs, etc.</a:t>
            </a:r>
          </a:p>
          <a:p>
            <a:pPr marL="571500" indent="-457200">
              <a:buFont typeface="+mj-lt"/>
              <a:buAutoNum type="alphaUcPeriod"/>
            </a:pPr>
            <a:r>
              <a:rPr lang="en-US" b="1" dirty="0"/>
              <a:t>Indirect Costs</a:t>
            </a:r>
            <a:r>
              <a:rPr lang="en-US" dirty="0"/>
              <a:t>: facilities and administration costs that are allocable to the grant, but not captured by direct charges</a:t>
            </a:r>
          </a:p>
          <a:p>
            <a:pPr marL="114300" indent="0">
              <a:buNone/>
            </a:pPr>
            <a:endParaRPr lang="en-US" dirty="0"/>
          </a:p>
          <a:p>
            <a:pPr marL="114300" indent="0">
              <a:buNone/>
            </a:pPr>
            <a:r>
              <a:rPr lang="en-US" dirty="0"/>
              <a:t>Please submit budgets in whole dollars only (no change).</a:t>
            </a:r>
          </a:p>
        </p:txBody>
      </p:sp>
    </p:spTree>
    <p:extLst>
      <p:ext uri="{BB962C8B-B14F-4D97-AF65-F5344CB8AC3E}">
        <p14:creationId xmlns:p14="http://schemas.microsoft.com/office/powerpoint/2010/main" val="39585096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50C8B-69BB-46A1-AFBD-4134996EBB4E}"/>
              </a:ext>
            </a:extLst>
          </p:cNvPr>
          <p:cNvSpPr>
            <a:spLocks noGrp="1"/>
          </p:cNvSpPr>
          <p:nvPr>
            <p:ph type="title"/>
          </p:nvPr>
        </p:nvSpPr>
        <p:spPr/>
        <p:txBody>
          <a:bodyPr/>
          <a:lstStyle/>
          <a:p>
            <a:r>
              <a:rPr lang="en-US" dirty="0"/>
              <a:t>           </a:t>
            </a:r>
            <a:r>
              <a:rPr lang="en-US" dirty="0">
                <a:latin typeface="+mn-lt"/>
              </a:rPr>
              <a:t>The Review and Award Process</a:t>
            </a:r>
          </a:p>
        </p:txBody>
      </p:sp>
      <p:sp>
        <p:nvSpPr>
          <p:cNvPr id="3" name="Content Placeholder 2">
            <a:extLst>
              <a:ext uri="{FF2B5EF4-FFF2-40B4-BE49-F238E27FC236}">
                <a16:creationId xmlns:a16="http://schemas.microsoft.com/office/drawing/2014/main" id="{8EB3B6C7-6A56-4EC0-A1D2-965E1276AE34}"/>
              </a:ext>
            </a:extLst>
          </p:cNvPr>
          <p:cNvSpPr>
            <a:spLocks noGrp="1"/>
          </p:cNvSpPr>
          <p:nvPr>
            <p:ph idx="1"/>
          </p:nvPr>
        </p:nvSpPr>
        <p:spPr/>
        <p:txBody>
          <a:bodyPr/>
          <a:lstStyle/>
          <a:p>
            <a:pPr>
              <a:spcAft>
                <a:spcPts val="1000"/>
              </a:spcAft>
            </a:pPr>
            <a:r>
              <a:rPr lang="en-US" dirty="0"/>
              <a:t>Agencies may be requested to provide the VOCA Advisory Committee with additional information if required</a:t>
            </a:r>
          </a:p>
          <a:p>
            <a:pPr>
              <a:spcAft>
                <a:spcPts val="1000"/>
              </a:spcAft>
            </a:pPr>
            <a:r>
              <a:rPr lang="en-US" dirty="0"/>
              <a:t>The VOCA Advisory Committee will submit the funding recommendations to the Rhode Island Public Safety Grant Administration Office, Criminal Justice Policy Board for approval</a:t>
            </a:r>
          </a:p>
          <a:p>
            <a:pPr>
              <a:spcAft>
                <a:spcPts val="1000"/>
              </a:spcAft>
            </a:pPr>
            <a:r>
              <a:rPr lang="en-US" dirty="0"/>
              <a:t>After approval from the Policy Board, the Public Safety Grant Administration Office will inform all agencies of their status</a:t>
            </a:r>
          </a:p>
          <a:p>
            <a:pPr>
              <a:spcAft>
                <a:spcPts val="1000"/>
              </a:spcAft>
            </a:pPr>
            <a:r>
              <a:rPr lang="en-US" dirty="0"/>
              <a:t>Awards are expected to begin on October 1, 2023</a:t>
            </a:r>
          </a:p>
        </p:txBody>
      </p:sp>
    </p:spTree>
    <p:extLst>
      <p:ext uri="{BB962C8B-B14F-4D97-AF65-F5344CB8AC3E}">
        <p14:creationId xmlns:p14="http://schemas.microsoft.com/office/powerpoint/2010/main" val="11608182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07919-ED44-45E8-B816-4E4B93C27D07}"/>
              </a:ext>
            </a:extLst>
          </p:cNvPr>
          <p:cNvSpPr>
            <a:spLocks noGrp="1"/>
          </p:cNvSpPr>
          <p:nvPr>
            <p:ph type="title"/>
          </p:nvPr>
        </p:nvSpPr>
        <p:spPr>
          <a:xfrm>
            <a:off x="634652" y="763153"/>
            <a:ext cx="10160000" cy="1143000"/>
          </a:xfrm>
        </p:spPr>
        <p:txBody>
          <a:bodyPr/>
          <a:lstStyle/>
          <a:p>
            <a:pPr algn="ctr"/>
            <a:r>
              <a:rPr lang="en-US" dirty="0">
                <a:latin typeface="+mn-lt"/>
              </a:rPr>
              <a:t>Statement of the problem and goals of the project</a:t>
            </a:r>
          </a:p>
        </p:txBody>
      </p:sp>
      <p:sp>
        <p:nvSpPr>
          <p:cNvPr id="3" name="Content Placeholder 2">
            <a:extLst>
              <a:ext uri="{FF2B5EF4-FFF2-40B4-BE49-F238E27FC236}">
                <a16:creationId xmlns:a16="http://schemas.microsoft.com/office/drawing/2014/main" id="{C38A92E5-79FD-4E02-BC10-1149E5D1049B}"/>
              </a:ext>
            </a:extLst>
          </p:cNvPr>
          <p:cNvSpPr>
            <a:spLocks noGrp="1"/>
          </p:cNvSpPr>
          <p:nvPr>
            <p:ph idx="1"/>
          </p:nvPr>
        </p:nvSpPr>
        <p:spPr>
          <a:xfrm>
            <a:off x="609600" y="2217110"/>
            <a:ext cx="10160000" cy="4183693"/>
          </a:xfrm>
        </p:spPr>
        <p:txBody>
          <a:bodyPr/>
          <a:lstStyle/>
          <a:p>
            <a:pPr marL="514350" indent="-514350">
              <a:spcAft>
                <a:spcPts val="600"/>
              </a:spcAft>
              <a:buFont typeface="+mj-lt"/>
              <a:buAutoNum type="arabicPeriod"/>
            </a:pPr>
            <a:r>
              <a:rPr lang="en-US" dirty="0"/>
              <a:t>Is the need for the project clearly identified?</a:t>
            </a:r>
          </a:p>
          <a:p>
            <a:pPr marL="514350" indent="-514350">
              <a:spcAft>
                <a:spcPts val="600"/>
              </a:spcAft>
              <a:buFont typeface="+mj-lt"/>
              <a:buAutoNum type="arabicPeriod"/>
            </a:pPr>
            <a:r>
              <a:rPr lang="en-US" dirty="0"/>
              <a:t>Are the goals of the proposed project reasonable and attainable?</a:t>
            </a:r>
          </a:p>
          <a:p>
            <a:pPr marL="514350" indent="-514350">
              <a:spcAft>
                <a:spcPts val="600"/>
              </a:spcAft>
              <a:buFont typeface="+mj-lt"/>
              <a:buAutoNum type="arabicPeriod"/>
            </a:pPr>
            <a:r>
              <a:rPr lang="en-US" dirty="0"/>
              <a:t>Are project’s outcomes measurable and time specific?</a:t>
            </a:r>
          </a:p>
          <a:p>
            <a:pPr marL="514350" indent="-514350">
              <a:spcAft>
                <a:spcPts val="600"/>
              </a:spcAft>
              <a:buFont typeface="+mj-lt"/>
              <a:buAutoNum type="arabicPeriod"/>
            </a:pPr>
            <a:r>
              <a:rPr lang="en-US" dirty="0"/>
              <a:t>Are services in specific geographical areas where no other services exist?</a:t>
            </a:r>
          </a:p>
        </p:txBody>
      </p:sp>
    </p:spTree>
    <p:extLst>
      <p:ext uri="{BB962C8B-B14F-4D97-AF65-F5344CB8AC3E}">
        <p14:creationId xmlns:p14="http://schemas.microsoft.com/office/powerpoint/2010/main" val="14182936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5D893-D1B6-4768-831F-B01F16EB65A7}"/>
              </a:ext>
            </a:extLst>
          </p:cNvPr>
          <p:cNvSpPr>
            <a:spLocks noGrp="1"/>
          </p:cNvSpPr>
          <p:nvPr>
            <p:ph type="title"/>
          </p:nvPr>
        </p:nvSpPr>
        <p:spPr>
          <a:xfrm>
            <a:off x="597074" y="713049"/>
            <a:ext cx="10160000" cy="1143000"/>
          </a:xfrm>
        </p:spPr>
        <p:txBody>
          <a:bodyPr>
            <a:normAutofit fontScale="90000"/>
          </a:bodyPr>
          <a:lstStyle/>
          <a:p>
            <a:pPr algn="ctr"/>
            <a:r>
              <a:rPr lang="en-US" dirty="0">
                <a:latin typeface="+mn-lt"/>
              </a:rPr>
              <a:t>Management structure and organizational capacity</a:t>
            </a:r>
            <a:br>
              <a:rPr lang="en-US" dirty="0"/>
            </a:br>
            <a:endParaRPr lang="en-US" dirty="0"/>
          </a:p>
        </p:txBody>
      </p:sp>
      <p:sp>
        <p:nvSpPr>
          <p:cNvPr id="3" name="Content Placeholder 2">
            <a:extLst>
              <a:ext uri="{FF2B5EF4-FFF2-40B4-BE49-F238E27FC236}">
                <a16:creationId xmlns:a16="http://schemas.microsoft.com/office/drawing/2014/main" id="{35D222A3-F520-4674-A37D-B5EBF70EF18D}"/>
              </a:ext>
            </a:extLst>
          </p:cNvPr>
          <p:cNvSpPr>
            <a:spLocks noGrp="1"/>
          </p:cNvSpPr>
          <p:nvPr>
            <p:ph idx="1"/>
          </p:nvPr>
        </p:nvSpPr>
        <p:spPr>
          <a:xfrm>
            <a:off x="584548" y="2029215"/>
            <a:ext cx="10160000" cy="4346531"/>
          </a:xfrm>
        </p:spPr>
        <p:txBody>
          <a:bodyPr>
            <a:normAutofit/>
          </a:bodyPr>
          <a:lstStyle/>
          <a:p>
            <a:pPr marL="514350" indent="-514350">
              <a:spcAft>
                <a:spcPts val="600"/>
              </a:spcAft>
              <a:buFont typeface="+mj-lt"/>
              <a:buAutoNum type="arabicPeriod"/>
            </a:pPr>
            <a:r>
              <a:rPr lang="en-US" dirty="0"/>
              <a:t>Does the applicant agency hire or service members of the minority community and/or demonstrate an awareness of cultural diversity?</a:t>
            </a:r>
          </a:p>
          <a:p>
            <a:pPr marL="514350" indent="-514350">
              <a:spcAft>
                <a:spcPts val="600"/>
              </a:spcAft>
              <a:buFont typeface="+mj-lt"/>
              <a:buAutoNum type="arabicPeriod"/>
            </a:pPr>
            <a:r>
              <a:rPr lang="en-US" dirty="0"/>
              <a:t>How does the applicant demonstrate coordination with other programs in the community related to victim assistance?</a:t>
            </a:r>
          </a:p>
          <a:p>
            <a:pPr marL="514350" indent="-514350">
              <a:spcAft>
                <a:spcPts val="600"/>
              </a:spcAft>
              <a:buFont typeface="+mj-lt"/>
              <a:buAutoNum type="arabicPeriod"/>
            </a:pPr>
            <a:r>
              <a:rPr lang="en-US" dirty="0"/>
              <a:t>How does the organization demonstrate community support and approval of its services?</a:t>
            </a:r>
          </a:p>
        </p:txBody>
      </p:sp>
    </p:spTree>
    <p:extLst>
      <p:ext uri="{BB962C8B-B14F-4D97-AF65-F5344CB8AC3E}">
        <p14:creationId xmlns:p14="http://schemas.microsoft.com/office/powerpoint/2010/main" val="8983734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379BA-457D-4530-B827-E9EE2944E29D}"/>
              </a:ext>
            </a:extLst>
          </p:cNvPr>
          <p:cNvSpPr>
            <a:spLocks noGrp="1"/>
          </p:cNvSpPr>
          <p:nvPr>
            <p:ph type="title"/>
          </p:nvPr>
        </p:nvSpPr>
        <p:spPr>
          <a:xfrm>
            <a:off x="634652" y="850835"/>
            <a:ext cx="10160000" cy="1143000"/>
          </a:xfrm>
        </p:spPr>
        <p:txBody>
          <a:bodyPr/>
          <a:lstStyle/>
          <a:p>
            <a:pPr algn="ctr"/>
            <a:r>
              <a:rPr lang="en-US" dirty="0">
                <a:latin typeface="+mn-lt"/>
              </a:rPr>
              <a:t>Implementation of the VOCA-funded project</a:t>
            </a:r>
          </a:p>
        </p:txBody>
      </p:sp>
      <p:sp>
        <p:nvSpPr>
          <p:cNvPr id="3" name="Content Placeholder 2">
            <a:extLst>
              <a:ext uri="{FF2B5EF4-FFF2-40B4-BE49-F238E27FC236}">
                <a16:creationId xmlns:a16="http://schemas.microsoft.com/office/drawing/2014/main" id="{6F3B0E1C-80A9-4DC7-9A50-26C050CED2CA}"/>
              </a:ext>
            </a:extLst>
          </p:cNvPr>
          <p:cNvSpPr>
            <a:spLocks noGrp="1"/>
          </p:cNvSpPr>
          <p:nvPr>
            <p:ph idx="1"/>
          </p:nvPr>
        </p:nvSpPr>
        <p:spPr>
          <a:xfrm>
            <a:off x="609600" y="2329840"/>
            <a:ext cx="10160000" cy="4070959"/>
          </a:xfrm>
        </p:spPr>
        <p:txBody>
          <a:bodyPr/>
          <a:lstStyle/>
          <a:p>
            <a:pPr marL="514350" indent="-514350">
              <a:spcAft>
                <a:spcPts val="600"/>
              </a:spcAft>
              <a:buFont typeface="+mj-lt"/>
              <a:buAutoNum type="arabicPeriod"/>
            </a:pPr>
            <a:r>
              <a:rPr lang="en-US" dirty="0"/>
              <a:t>Will the project serve the maximum number of victims possible?</a:t>
            </a:r>
          </a:p>
          <a:p>
            <a:pPr marL="514350" indent="-514350">
              <a:spcAft>
                <a:spcPts val="600"/>
              </a:spcAft>
              <a:buFont typeface="+mj-lt"/>
              <a:buAutoNum type="arabicPeriod"/>
            </a:pPr>
            <a:r>
              <a:rPr lang="en-US" dirty="0"/>
              <a:t>Are the objectives of the proposed project clearly defined, measurable and include specific timeframes for their accomplishments?</a:t>
            </a:r>
          </a:p>
          <a:p>
            <a:pPr marL="514350" indent="-514350">
              <a:spcAft>
                <a:spcPts val="600"/>
              </a:spcAft>
              <a:buFont typeface="+mj-lt"/>
              <a:buAutoNum type="arabicPeriod"/>
            </a:pPr>
            <a:r>
              <a:rPr lang="en-US" dirty="0"/>
              <a:t>Is the program description clear, appropriate, and within VOCA’s allowable costs and services?</a:t>
            </a:r>
          </a:p>
          <a:p>
            <a:pPr marL="514350" indent="-514350">
              <a:spcAft>
                <a:spcPts val="600"/>
              </a:spcAft>
              <a:buFont typeface="+mj-lt"/>
              <a:buAutoNum type="arabicPeriod"/>
            </a:pPr>
            <a:r>
              <a:rPr lang="en-US" dirty="0"/>
              <a:t>Are the project’s outcomes measurable and achievable?</a:t>
            </a:r>
          </a:p>
          <a:p>
            <a:pPr marL="514350" indent="-514350">
              <a:spcAft>
                <a:spcPts val="600"/>
              </a:spcAft>
              <a:buFont typeface="+mj-lt"/>
              <a:buAutoNum type="arabicPeriod"/>
            </a:pPr>
            <a:r>
              <a:rPr lang="en-US" dirty="0"/>
              <a:t>Do the staff have the appropriate qualifications to provide the described service?</a:t>
            </a:r>
          </a:p>
        </p:txBody>
      </p:sp>
    </p:spTree>
    <p:extLst>
      <p:ext uri="{BB962C8B-B14F-4D97-AF65-F5344CB8AC3E}">
        <p14:creationId xmlns:p14="http://schemas.microsoft.com/office/powerpoint/2010/main" val="25281409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4A722-18E1-47AC-B6FB-13AF656057FC}"/>
              </a:ext>
            </a:extLst>
          </p:cNvPr>
          <p:cNvSpPr>
            <a:spLocks noGrp="1"/>
          </p:cNvSpPr>
          <p:nvPr>
            <p:ph type="title"/>
          </p:nvPr>
        </p:nvSpPr>
        <p:spPr/>
        <p:txBody>
          <a:bodyPr/>
          <a:lstStyle/>
          <a:p>
            <a:pPr algn="ctr"/>
            <a:r>
              <a:rPr lang="en-US" dirty="0">
                <a:latin typeface="+mn-lt"/>
              </a:rPr>
              <a:t>Financial considerations</a:t>
            </a:r>
          </a:p>
        </p:txBody>
      </p:sp>
      <p:sp>
        <p:nvSpPr>
          <p:cNvPr id="3" name="Content Placeholder 2">
            <a:extLst>
              <a:ext uri="{FF2B5EF4-FFF2-40B4-BE49-F238E27FC236}">
                <a16:creationId xmlns:a16="http://schemas.microsoft.com/office/drawing/2014/main" id="{CCDF1EB8-861E-4706-AA9D-C436A2031096}"/>
              </a:ext>
            </a:extLst>
          </p:cNvPr>
          <p:cNvSpPr>
            <a:spLocks noGrp="1"/>
          </p:cNvSpPr>
          <p:nvPr>
            <p:ph idx="1"/>
          </p:nvPr>
        </p:nvSpPr>
        <p:spPr/>
        <p:txBody>
          <a:bodyPr>
            <a:normAutofit fontScale="77500" lnSpcReduction="20000"/>
          </a:bodyPr>
          <a:lstStyle/>
          <a:p>
            <a:pPr marL="514350" indent="-514350">
              <a:spcAft>
                <a:spcPts val="600"/>
              </a:spcAft>
              <a:buFont typeface="+mj-lt"/>
              <a:buAutoNum type="arabicPeriod"/>
            </a:pPr>
            <a:r>
              <a:rPr lang="en-US" dirty="0"/>
              <a:t>Is the agency receiving this grant for the first time?</a:t>
            </a:r>
          </a:p>
          <a:p>
            <a:pPr marL="514350" indent="-514350">
              <a:spcAft>
                <a:spcPts val="600"/>
              </a:spcAft>
              <a:buFont typeface="+mj-lt"/>
              <a:buAutoNum type="arabicPeriod"/>
            </a:pPr>
            <a:r>
              <a:rPr lang="en-US" dirty="0"/>
              <a:t>Does the agency retain the equivalent of 3 months of funds to support the program without a cash advance?</a:t>
            </a:r>
          </a:p>
          <a:p>
            <a:pPr marL="514350" indent="-514350">
              <a:spcAft>
                <a:spcPts val="600"/>
              </a:spcAft>
              <a:buFont typeface="+mj-lt"/>
              <a:buAutoNum type="arabicPeriod"/>
            </a:pPr>
            <a:r>
              <a:rPr lang="en-US" dirty="0"/>
              <a:t>Which accounting method does the agency use – cash or accrual?</a:t>
            </a:r>
          </a:p>
          <a:p>
            <a:pPr marL="514350" indent="-514350">
              <a:spcAft>
                <a:spcPts val="600"/>
              </a:spcAft>
              <a:buFont typeface="+mj-lt"/>
              <a:buAutoNum type="arabicPeriod"/>
            </a:pPr>
            <a:r>
              <a:rPr lang="en-US" dirty="0"/>
              <a:t>Which of the following best describes the agency’s account system – manual, automatic or a combination?</a:t>
            </a:r>
          </a:p>
          <a:p>
            <a:pPr marL="514350" indent="-514350">
              <a:spcAft>
                <a:spcPts val="600"/>
              </a:spcAft>
              <a:buFont typeface="+mj-lt"/>
              <a:buAutoNum type="arabicPeriod"/>
            </a:pPr>
            <a:r>
              <a:rPr lang="en-US" dirty="0"/>
              <a:t>Does the agency’s accounting system identify and track funds (receipts and expenditures) separately for each funding source (i.e., federal, state and other funding sources)?</a:t>
            </a:r>
          </a:p>
          <a:p>
            <a:pPr marL="514350" indent="-514350">
              <a:spcAft>
                <a:spcPts val="600"/>
              </a:spcAft>
              <a:buFont typeface="+mj-lt"/>
              <a:buAutoNum type="arabicPeriod"/>
            </a:pPr>
            <a:r>
              <a:rPr lang="en-US" dirty="0"/>
              <a:t>If not, does the agency have a system through which it can readily identify this grant and its related costs and expenses?</a:t>
            </a:r>
          </a:p>
          <a:p>
            <a:pPr marL="514350" indent="-514350">
              <a:spcAft>
                <a:spcPts val="600"/>
              </a:spcAft>
              <a:buFont typeface="+mj-lt"/>
              <a:buAutoNum type="arabicPeriod"/>
            </a:pPr>
            <a:r>
              <a:rPr lang="en-US" dirty="0"/>
              <a:t>Does the agency’s accounting system identify and track funds (receipts and expenditures) separately for each program?</a:t>
            </a:r>
          </a:p>
          <a:p>
            <a:pPr marL="514350" indent="-514350">
              <a:spcAft>
                <a:spcPts val="600"/>
              </a:spcAft>
              <a:buFont typeface="+mj-lt"/>
              <a:buAutoNum type="arabicPeriod"/>
            </a:pPr>
            <a:r>
              <a:rPr lang="en-US" dirty="0"/>
              <a:t>Does the agency’s account system identify and track funds (receipts and expenditures) separately, by component, for each cost category shown in the proposed/approved budget?</a:t>
            </a:r>
          </a:p>
          <a:p>
            <a:pPr marL="514350" indent="-514350">
              <a:spcAft>
                <a:spcPts val="600"/>
              </a:spcAft>
              <a:buFont typeface="+mj-lt"/>
              <a:buAutoNum type="arabicPeriod"/>
            </a:pPr>
            <a:r>
              <a:rPr lang="en-US" dirty="0"/>
              <a:t>Does the agency’s accounting system include budgetary controls to preclude incurring obligations in excess of total funds available for the grant?</a:t>
            </a:r>
          </a:p>
        </p:txBody>
      </p:sp>
    </p:spTree>
    <p:extLst>
      <p:ext uri="{BB962C8B-B14F-4D97-AF65-F5344CB8AC3E}">
        <p14:creationId xmlns:p14="http://schemas.microsoft.com/office/powerpoint/2010/main" val="5843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Key Dates</a:t>
            </a:r>
          </a:p>
        </p:txBody>
      </p:sp>
      <p:sp>
        <p:nvSpPr>
          <p:cNvPr id="3" name="Content Placeholder 2"/>
          <p:cNvSpPr>
            <a:spLocks noGrp="1"/>
          </p:cNvSpPr>
          <p:nvPr>
            <p:ph idx="1"/>
          </p:nvPr>
        </p:nvSpPr>
        <p:spPr/>
        <p:txBody>
          <a:bodyPr>
            <a:normAutofit/>
          </a:bodyPr>
          <a:lstStyle/>
          <a:p>
            <a:endParaRPr lang="en-US" dirty="0"/>
          </a:p>
          <a:p>
            <a:r>
              <a:rPr lang="en-US" dirty="0"/>
              <a:t>Solicitation goes live in </a:t>
            </a:r>
            <a:r>
              <a:rPr lang="en-US" dirty="0" err="1"/>
              <a:t>eCivis</a:t>
            </a:r>
            <a:r>
              <a:rPr lang="en-US" dirty="0"/>
              <a:t> tomorrow, 7-11.</a:t>
            </a:r>
          </a:p>
          <a:p>
            <a:r>
              <a:rPr lang="en-US" dirty="0"/>
              <a:t>Due date: Wednesday, 8-23. Should close at midnight, allowing all day on 8-23.</a:t>
            </a:r>
          </a:p>
          <a:p>
            <a:r>
              <a:rPr lang="en-US" dirty="0"/>
              <a:t>Please do not wait until 8-23 to begin the upload process.</a:t>
            </a:r>
          </a:p>
          <a:p>
            <a:r>
              <a:rPr lang="en-US" dirty="0"/>
              <a:t>Important note: I will be attending the national VOCA conference the week before the due date.</a:t>
            </a:r>
          </a:p>
          <a:p>
            <a:r>
              <a:rPr lang="en-US" dirty="0"/>
              <a:t>I will try to answer questions by email but will be limited as I will not be in office.</a:t>
            </a:r>
          </a:p>
          <a:p>
            <a:r>
              <a:rPr lang="en-US" dirty="0"/>
              <a:t>For issues occurring during this time, please email both </a:t>
            </a:r>
            <a:r>
              <a:rPr lang="en-US" dirty="0">
                <a:hlinkClick r:id="rId2"/>
              </a:rPr>
              <a:t>Bradley.Orleck@ripsga.gov</a:t>
            </a:r>
            <a:r>
              <a:rPr lang="en-US" dirty="0"/>
              <a:t> and </a:t>
            </a:r>
            <a:r>
              <a:rPr lang="en-US" dirty="0">
                <a:hlinkClick r:id="rId3"/>
              </a:rPr>
              <a:t>Michael.Hogan@ripsga.gov</a:t>
            </a:r>
            <a:r>
              <a:rPr lang="en-US" dirty="0"/>
              <a:t>. </a:t>
            </a:r>
          </a:p>
          <a:p>
            <a:endParaRPr lang="en-US" dirty="0"/>
          </a:p>
          <a:p>
            <a:endParaRPr lang="en-US" dirty="0"/>
          </a:p>
        </p:txBody>
      </p:sp>
    </p:spTree>
    <p:extLst>
      <p:ext uri="{BB962C8B-B14F-4D97-AF65-F5344CB8AC3E}">
        <p14:creationId xmlns:p14="http://schemas.microsoft.com/office/powerpoint/2010/main" val="4971861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185E8-BCBA-4D72-955B-C2E66134AF12}"/>
              </a:ext>
            </a:extLst>
          </p:cNvPr>
          <p:cNvSpPr>
            <a:spLocks noGrp="1"/>
          </p:cNvSpPr>
          <p:nvPr>
            <p:ph type="title"/>
          </p:nvPr>
        </p:nvSpPr>
        <p:spPr/>
        <p:txBody>
          <a:bodyPr/>
          <a:lstStyle/>
          <a:p>
            <a:pPr algn="ctr"/>
            <a:r>
              <a:rPr lang="en-US" dirty="0">
                <a:latin typeface="+mn-lt"/>
              </a:rPr>
              <a:t>Financial Considerations Continued</a:t>
            </a:r>
          </a:p>
        </p:txBody>
      </p:sp>
      <p:sp>
        <p:nvSpPr>
          <p:cNvPr id="3" name="Content Placeholder 2">
            <a:extLst>
              <a:ext uri="{FF2B5EF4-FFF2-40B4-BE49-F238E27FC236}">
                <a16:creationId xmlns:a16="http://schemas.microsoft.com/office/drawing/2014/main" id="{53653908-128E-4740-A934-7965EBEAAFC4}"/>
              </a:ext>
            </a:extLst>
          </p:cNvPr>
          <p:cNvSpPr>
            <a:spLocks noGrp="1"/>
          </p:cNvSpPr>
          <p:nvPr>
            <p:ph idx="1"/>
          </p:nvPr>
        </p:nvSpPr>
        <p:spPr/>
        <p:txBody>
          <a:bodyPr>
            <a:normAutofit fontScale="92500" lnSpcReduction="10000"/>
          </a:bodyPr>
          <a:lstStyle/>
          <a:p>
            <a:pPr marL="571500" indent="-457200">
              <a:buFont typeface="+mj-lt"/>
              <a:buAutoNum type="arabicPeriod" startAt="10"/>
            </a:pPr>
            <a:r>
              <a:rPr lang="en-US" dirty="0"/>
              <a:t>Does the agency’s accounting system include budgetary controls to preclude incurring obligations in excess of total funds available for each budget cost category (i.e., personnel, travel, etc.)?</a:t>
            </a:r>
          </a:p>
          <a:p>
            <a:pPr marL="571500" indent="-457200">
              <a:buFont typeface="+mj-lt"/>
              <a:buAutoNum type="arabicPeriod" startAt="10"/>
            </a:pPr>
            <a:r>
              <a:rPr lang="en-US" dirty="0"/>
              <a:t>Does the agency’s accounting system provide for segregation of direct and indirect expenses?</a:t>
            </a:r>
          </a:p>
          <a:p>
            <a:pPr marL="571500" indent="-457200">
              <a:buFont typeface="+mj-lt"/>
              <a:buAutoNum type="arabicPeriod" startAt="10"/>
            </a:pPr>
            <a:r>
              <a:rPr lang="en-US" dirty="0"/>
              <a:t>Does the agency have a current federally approved indirect cost rate?</a:t>
            </a:r>
          </a:p>
          <a:p>
            <a:pPr marL="571500" indent="-457200">
              <a:buFont typeface="+mj-lt"/>
              <a:buAutoNum type="arabicPeriod" startAt="10"/>
            </a:pPr>
            <a:r>
              <a:rPr lang="en-US" dirty="0"/>
              <a:t>Does the agency have a system or process in place to record, document and certify employee (paid staff and volunteers, if applicable) hours specifically by grant and other funding sources?</a:t>
            </a:r>
          </a:p>
          <a:p>
            <a:pPr marL="571500" indent="-457200">
              <a:buFont typeface="+mj-lt"/>
              <a:buAutoNum type="arabicPeriod" startAt="10"/>
            </a:pPr>
            <a:r>
              <a:rPr lang="en-US" b="1" dirty="0"/>
              <a:t>Does the agency have policies and procedures in place regarding retention of this documentation (i.e., time sheets, pay stubs)?</a:t>
            </a:r>
          </a:p>
          <a:p>
            <a:pPr marL="571500" indent="-457200">
              <a:buFont typeface="+mj-lt"/>
              <a:buAutoNum type="arabicPeriod" startAt="10"/>
            </a:pPr>
            <a:r>
              <a:rPr lang="en-US" dirty="0"/>
              <a:t>Does the agency have a system in place to track, account for and retain documentation related to acquired equipment and supplies?</a:t>
            </a:r>
          </a:p>
          <a:p>
            <a:pPr marL="571500" indent="-457200">
              <a:buFont typeface="+mj-lt"/>
              <a:buAutoNum type="arabicPeriod" startAt="10"/>
            </a:pPr>
            <a:r>
              <a:rPr lang="en-US" dirty="0"/>
              <a:t>Does the agency have a system in place to track, account for and retain documentation related to travel costs?</a:t>
            </a:r>
          </a:p>
        </p:txBody>
      </p:sp>
    </p:spTree>
    <p:extLst>
      <p:ext uri="{BB962C8B-B14F-4D97-AF65-F5344CB8AC3E}">
        <p14:creationId xmlns:p14="http://schemas.microsoft.com/office/powerpoint/2010/main" val="34865480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64D31-0629-4639-B706-2C86CAA1AC6C}"/>
              </a:ext>
            </a:extLst>
          </p:cNvPr>
          <p:cNvSpPr>
            <a:spLocks noGrp="1"/>
          </p:cNvSpPr>
          <p:nvPr>
            <p:ph type="title"/>
          </p:nvPr>
        </p:nvSpPr>
        <p:spPr/>
        <p:txBody>
          <a:bodyPr/>
          <a:lstStyle/>
          <a:p>
            <a:pPr algn="ctr"/>
            <a:r>
              <a:rPr lang="en-US" dirty="0">
                <a:latin typeface="+mn-lt"/>
              </a:rPr>
              <a:t>Financial Considerations Continued</a:t>
            </a:r>
          </a:p>
        </p:txBody>
      </p:sp>
      <p:sp>
        <p:nvSpPr>
          <p:cNvPr id="3" name="Content Placeholder 2">
            <a:extLst>
              <a:ext uri="{FF2B5EF4-FFF2-40B4-BE49-F238E27FC236}">
                <a16:creationId xmlns:a16="http://schemas.microsoft.com/office/drawing/2014/main" id="{AD2746BE-F827-49CE-8BBC-C339F3FB7CB2}"/>
              </a:ext>
            </a:extLst>
          </p:cNvPr>
          <p:cNvSpPr>
            <a:spLocks noGrp="1"/>
          </p:cNvSpPr>
          <p:nvPr>
            <p:ph idx="1"/>
          </p:nvPr>
        </p:nvSpPr>
        <p:spPr/>
        <p:txBody>
          <a:bodyPr/>
          <a:lstStyle/>
          <a:p>
            <a:pPr marL="571500" indent="-457200">
              <a:buFont typeface="+mj-lt"/>
              <a:buAutoNum type="arabicPeriod" startAt="17"/>
            </a:pPr>
            <a:r>
              <a:rPr lang="en-US" dirty="0"/>
              <a:t>Has an independent CPA examined the agency’s financial statements within the last two years?</a:t>
            </a:r>
          </a:p>
          <a:p>
            <a:pPr marL="571500" indent="-457200">
              <a:buFont typeface="+mj-lt"/>
              <a:buAutoNum type="arabicPeriod" startAt="17"/>
            </a:pPr>
            <a:r>
              <a:rPr lang="en-US" dirty="0"/>
              <a:t>If no audit report was released, please provide a detailed explanation.</a:t>
            </a:r>
          </a:p>
          <a:p>
            <a:pPr marL="571500" indent="-457200">
              <a:buFont typeface="+mj-lt"/>
              <a:buAutoNum type="arabicPeriod" startAt="17"/>
            </a:pPr>
            <a:r>
              <a:rPr lang="en-US" dirty="0"/>
              <a:t>Has the agency undergone an external review within the last two years (i.e., monitoring activities conducted by a state or federal entity)?  If yes, please provide the name of the agency that performed the review.</a:t>
            </a:r>
          </a:p>
          <a:p>
            <a:pPr marL="571500" indent="-457200">
              <a:buFont typeface="+mj-lt"/>
              <a:buAutoNum type="arabicPeriod" startAt="17"/>
            </a:pPr>
            <a:r>
              <a:rPr lang="en-US" dirty="0"/>
              <a:t>Is the agency currently or has it previously been suspended or debarred?  If yes, please provide date and length of time of suspension or debarment.</a:t>
            </a:r>
          </a:p>
          <a:p>
            <a:pPr marL="571500" indent="-457200">
              <a:buFont typeface="+mj-lt"/>
              <a:buAutoNum type="arabicPeriod" startAt="17"/>
            </a:pPr>
            <a:r>
              <a:rPr lang="en-US" dirty="0"/>
              <a:t>Is this a new program (s) for the agency (managed for less than 3 years)?</a:t>
            </a:r>
          </a:p>
          <a:p>
            <a:pPr marL="571500" indent="-457200">
              <a:buFont typeface="+mj-lt"/>
              <a:buAutoNum type="arabicPeriod" startAt="17"/>
            </a:pPr>
            <a:r>
              <a:rPr lang="en-US" dirty="0"/>
              <a:t>Has the agency experienced high management  and/or leadership staff turnover (greater than 10% per year) or an agency reorganization that would affect this program(s)?</a:t>
            </a:r>
          </a:p>
          <a:p>
            <a:pPr marL="571500" indent="-457200">
              <a:buFont typeface="+mj-lt"/>
              <a:buAutoNum type="arabicPeriod" startAt="17"/>
            </a:pPr>
            <a:endParaRPr lang="en-US" dirty="0"/>
          </a:p>
        </p:txBody>
      </p:sp>
    </p:spTree>
    <p:extLst>
      <p:ext uri="{BB962C8B-B14F-4D97-AF65-F5344CB8AC3E}">
        <p14:creationId xmlns:p14="http://schemas.microsoft.com/office/powerpoint/2010/main" val="14593484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72612-2225-4D77-82D6-53CA8EFB7F0A}"/>
              </a:ext>
            </a:extLst>
          </p:cNvPr>
          <p:cNvSpPr>
            <a:spLocks noGrp="1"/>
          </p:cNvSpPr>
          <p:nvPr>
            <p:ph type="title"/>
          </p:nvPr>
        </p:nvSpPr>
        <p:spPr/>
        <p:txBody>
          <a:bodyPr/>
          <a:lstStyle/>
          <a:p>
            <a:pPr algn="ctr"/>
            <a:r>
              <a:rPr lang="en-US" dirty="0">
                <a:latin typeface="+mn-lt"/>
              </a:rPr>
              <a:t>Financial Considerations Continued</a:t>
            </a:r>
          </a:p>
        </p:txBody>
      </p:sp>
      <p:sp>
        <p:nvSpPr>
          <p:cNvPr id="3" name="Content Placeholder 2">
            <a:extLst>
              <a:ext uri="{FF2B5EF4-FFF2-40B4-BE49-F238E27FC236}">
                <a16:creationId xmlns:a16="http://schemas.microsoft.com/office/drawing/2014/main" id="{354DB42D-2BF8-4A0F-ABF5-D86996162D34}"/>
              </a:ext>
            </a:extLst>
          </p:cNvPr>
          <p:cNvSpPr>
            <a:spLocks noGrp="1"/>
          </p:cNvSpPr>
          <p:nvPr>
            <p:ph idx="1"/>
          </p:nvPr>
        </p:nvSpPr>
        <p:spPr/>
        <p:txBody>
          <a:bodyPr/>
          <a:lstStyle/>
          <a:p>
            <a:pPr marL="571500" indent="-457200">
              <a:buFont typeface="+mj-lt"/>
              <a:buAutoNum type="arabicPeriod" startAt="23"/>
            </a:pPr>
            <a:r>
              <a:rPr lang="en-US" dirty="0"/>
              <a:t>Does the agency have written policies and procedures for employees and clients to file grievances?</a:t>
            </a:r>
          </a:p>
          <a:p>
            <a:pPr marL="571500" indent="-457200">
              <a:buFont typeface="+mj-lt"/>
              <a:buAutoNum type="arabicPeriod" startAt="23"/>
            </a:pPr>
            <a:r>
              <a:rPr lang="en-US" dirty="0"/>
              <a:t>Does the agency have systems in place to track and record performance against the objectives stated in its application?</a:t>
            </a:r>
          </a:p>
          <a:p>
            <a:pPr marL="571500" indent="-457200">
              <a:buFont typeface="+mj-lt"/>
              <a:buAutoNum type="arabicPeriod" startAt="23"/>
            </a:pPr>
            <a:r>
              <a:rPr lang="en-US" dirty="0"/>
              <a:t>Does the agency have systems in place to record client feedback (i.e., satisfaction with services)?</a:t>
            </a:r>
          </a:p>
        </p:txBody>
      </p:sp>
    </p:spTree>
    <p:extLst>
      <p:ext uri="{BB962C8B-B14F-4D97-AF65-F5344CB8AC3E}">
        <p14:creationId xmlns:p14="http://schemas.microsoft.com/office/powerpoint/2010/main" val="8212573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84BA4-8646-4224-8511-3E2C69342289}"/>
              </a:ext>
            </a:extLst>
          </p:cNvPr>
          <p:cNvSpPr>
            <a:spLocks noGrp="1"/>
          </p:cNvSpPr>
          <p:nvPr>
            <p:ph type="title"/>
          </p:nvPr>
        </p:nvSpPr>
        <p:spPr/>
        <p:txBody>
          <a:bodyPr/>
          <a:lstStyle/>
          <a:p>
            <a:pPr algn="ctr"/>
            <a:r>
              <a:rPr lang="en-US" dirty="0">
                <a:latin typeface="+mn-lt"/>
              </a:rPr>
              <a:t>Reimbursement-based Program</a:t>
            </a:r>
          </a:p>
        </p:txBody>
      </p:sp>
      <p:sp>
        <p:nvSpPr>
          <p:cNvPr id="3" name="Content Placeholder 2">
            <a:extLst>
              <a:ext uri="{FF2B5EF4-FFF2-40B4-BE49-F238E27FC236}">
                <a16:creationId xmlns:a16="http://schemas.microsoft.com/office/drawing/2014/main" id="{D366C3F6-B6B7-439F-9CAC-6C17C9E1AA5C}"/>
              </a:ext>
            </a:extLst>
          </p:cNvPr>
          <p:cNvSpPr>
            <a:spLocks noGrp="1"/>
          </p:cNvSpPr>
          <p:nvPr>
            <p:ph idx="1"/>
          </p:nvPr>
        </p:nvSpPr>
        <p:spPr/>
        <p:txBody>
          <a:bodyPr>
            <a:normAutofit lnSpcReduction="10000"/>
          </a:bodyPr>
          <a:lstStyle/>
          <a:p>
            <a:pPr marL="114300" indent="0">
              <a:buNone/>
            </a:pPr>
            <a:r>
              <a:rPr lang="en-US" dirty="0"/>
              <a:t>If you receive a subgrant award under the 2023 VOCA program, the PSGAO will provide you with detailed information on the process and requirements for receiving reimbursement for your grant expenditures. </a:t>
            </a:r>
          </a:p>
          <a:p>
            <a:pPr marL="114300" indent="0">
              <a:buNone/>
            </a:pPr>
            <a:r>
              <a:rPr lang="en-US" dirty="0"/>
              <a:t>To receive reimbursement for expenditures, subgrantees must submit:</a:t>
            </a:r>
          </a:p>
          <a:p>
            <a:pPr lvl="0"/>
            <a:r>
              <a:rPr lang="en-US" dirty="0"/>
              <a:t>A current SF-260-R Grant Reimbursement Request and Fiscal Report Form </a:t>
            </a:r>
            <a:r>
              <a:rPr lang="en-US" b="1" dirty="0"/>
              <a:t>(either monthly or quarterly)</a:t>
            </a:r>
          </a:p>
          <a:p>
            <a:pPr lvl="0"/>
            <a:r>
              <a:rPr lang="en-US" dirty="0"/>
              <a:t>A Subgrant Program Progress Report with a brief narrative describing the progress of your VOCA funded program on page 1 and a list of the program’s Objectives and Accomplishments on page 2.  Progress Reports should describe activities and expenditures in your SF-260-R Form</a:t>
            </a:r>
          </a:p>
          <a:p>
            <a:pPr lvl="0"/>
            <a:r>
              <a:rPr lang="en-US" dirty="0"/>
              <a:t>A cover sheet with a list of documents included with the SF-260-R Form</a:t>
            </a:r>
          </a:p>
          <a:p>
            <a:pPr lvl="0"/>
            <a:r>
              <a:rPr lang="en-US" dirty="0"/>
              <a:t>Appropriate backup documentation for expenditures, i.e. invoices with proof of payment (copies of canceled checks, receipts, banks statements) payroll documentation, etc.</a:t>
            </a:r>
            <a:endParaRPr lang="en-US" dirty="0">
              <a:effectLst/>
            </a:endParaRPr>
          </a:p>
        </p:txBody>
      </p:sp>
    </p:spTree>
    <p:extLst>
      <p:ext uri="{BB962C8B-B14F-4D97-AF65-F5344CB8AC3E}">
        <p14:creationId xmlns:p14="http://schemas.microsoft.com/office/powerpoint/2010/main" val="35388398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mn-lt"/>
              </a:rPr>
              <a:t>Reimbursement-based Program</a:t>
            </a:r>
          </a:p>
        </p:txBody>
      </p:sp>
      <p:sp>
        <p:nvSpPr>
          <p:cNvPr id="3" name="Content Placeholder 2"/>
          <p:cNvSpPr>
            <a:spLocks noGrp="1"/>
          </p:cNvSpPr>
          <p:nvPr>
            <p:ph idx="1"/>
          </p:nvPr>
        </p:nvSpPr>
        <p:spPr/>
        <p:txBody>
          <a:bodyPr/>
          <a:lstStyle/>
          <a:p>
            <a:pPr marL="114300" lvl="0" indent="0">
              <a:buNone/>
            </a:pPr>
            <a:endParaRPr lang="en-US" dirty="0"/>
          </a:p>
          <a:p>
            <a:pPr marL="114300" lvl="0" indent="0">
              <a:buNone/>
            </a:pPr>
            <a:r>
              <a:rPr lang="en-US" dirty="0"/>
              <a:t>Please Note:</a:t>
            </a:r>
          </a:p>
          <a:p>
            <a:pPr marL="114300" lvl="0" indent="0">
              <a:buNone/>
            </a:pPr>
            <a:endParaRPr lang="en-US" dirty="0"/>
          </a:p>
          <a:p>
            <a:pPr lvl="0"/>
            <a:r>
              <a:rPr lang="en-US" dirty="0"/>
              <a:t>Grant reimbursements are only processed once per month on the 20</a:t>
            </a:r>
            <a:r>
              <a:rPr lang="en-US" baseline="30000" dirty="0"/>
              <a:t>th</a:t>
            </a:r>
            <a:r>
              <a:rPr lang="en-US" dirty="0"/>
              <a:t> of the month </a:t>
            </a:r>
          </a:p>
          <a:p>
            <a:pPr lvl="0"/>
            <a:r>
              <a:rPr lang="en-US" dirty="0"/>
              <a:t>Reimbursements must be submitted a minimum of once per quarter.</a:t>
            </a:r>
          </a:p>
          <a:p>
            <a:pPr lvl="0"/>
            <a:r>
              <a:rPr lang="en-US" dirty="0"/>
              <a:t>Monthly reimbursements are allowed.</a:t>
            </a:r>
          </a:p>
          <a:p>
            <a:pPr lvl="0"/>
            <a:r>
              <a:rPr lang="en-US" dirty="0"/>
              <a:t>Reimbursements will not be processed if required quarterly online Performance Measurement Tool (PMT) reporting is not completed and if the quarterly narrative progress report has not been submitted</a:t>
            </a:r>
          </a:p>
          <a:p>
            <a:pPr marL="114300" indent="0">
              <a:buNone/>
            </a:pPr>
            <a:endParaRPr lang="en-US" dirty="0"/>
          </a:p>
        </p:txBody>
      </p:sp>
    </p:spTree>
    <p:extLst>
      <p:ext uri="{BB962C8B-B14F-4D97-AF65-F5344CB8AC3E}">
        <p14:creationId xmlns:p14="http://schemas.microsoft.com/office/powerpoint/2010/main" val="37902050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029EF-08B8-4711-ADF0-71C99ED32349}"/>
              </a:ext>
            </a:extLst>
          </p:cNvPr>
          <p:cNvSpPr>
            <a:spLocks noGrp="1"/>
          </p:cNvSpPr>
          <p:nvPr>
            <p:ph type="ctrTitle"/>
          </p:nvPr>
        </p:nvSpPr>
        <p:spPr>
          <a:xfrm>
            <a:off x="914400" y="635000"/>
            <a:ext cx="10058400" cy="828676"/>
          </a:xfrm>
        </p:spPr>
        <p:txBody>
          <a:bodyPr/>
          <a:lstStyle/>
          <a:p>
            <a:pPr algn="ctr"/>
            <a:r>
              <a:rPr lang="en-US" sz="4600" dirty="0">
                <a:latin typeface="+mn-lt"/>
              </a:rPr>
              <a:t>Needed Policies</a:t>
            </a:r>
          </a:p>
        </p:txBody>
      </p:sp>
      <p:sp>
        <p:nvSpPr>
          <p:cNvPr id="3" name="Subtitle 2">
            <a:extLst>
              <a:ext uri="{FF2B5EF4-FFF2-40B4-BE49-F238E27FC236}">
                <a16:creationId xmlns:a16="http://schemas.microsoft.com/office/drawing/2014/main" id="{B70CBB7E-2F34-4DD3-84ED-50F830AC755A}"/>
              </a:ext>
            </a:extLst>
          </p:cNvPr>
          <p:cNvSpPr>
            <a:spLocks noGrp="1"/>
          </p:cNvSpPr>
          <p:nvPr>
            <p:ph type="subTitle" idx="1"/>
          </p:nvPr>
        </p:nvSpPr>
        <p:spPr>
          <a:xfrm>
            <a:off x="914400" y="1866900"/>
            <a:ext cx="8615680" cy="3771900"/>
          </a:xfrm>
        </p:spPr>
        <p:txBody>
          <a:bodyPr>
            <a:normAutofit fontScale="70000" lnSpcReduction="20000"/>
          </a:bodyPr>
          <a:lstStyle/>
          <a:p>
            <a:r>
              <a:rPr lang="en-US" sz="2200" dirty="0">
                <a:solidFill>
                  <a:schemeClr val="tx1"/>
                </a:solidFill>
              </a:rPr>
              <a:t>Subrecipient Monitoring Policies</a:t>
            </a:r>
          </a:p>
          <a:p>
            <a:pPr marL="342900" indent="-342900">
              <a:buFont typeface="Arial" panose="020B0604020202020204" pitchFamily="34" charset="0"/>
              <a:buChar char="•"/>
            </a:pPr>
            <a:r>
              <a:rPr lang="en-US" sz="2200" dirty="0">
                <a:solidFill>
                  <a:schemeClr val="tx1"/>
                </a:solidFill>
              </a:rPr>
              <a:t>All VOCA recipients must have their own subrecipient monitoring policies, regardless of whether or not they will pass through funds.</a:t>
            </a:r>
          </a:p>
          <a:p>
            <a:pPr marL="342900" indent="-342900">
              <a:buFont typeface="Arial" panose="020B0604020202020204" pitchFamily="34" charset="0"/>
              <a:buChar char="•"/>
            </a:pPr>
            <a:r>
              <a:rPr lang="en-US" sz="2200" dirty="0">
                <a:solidFill>
                  <a:schemeClr val="tx1"/>
                </a:solidFill>
              </a:rPr>
              <a:t>If you are including a subgrant in your application, please include your policy as an attachment</a:t>
            </a:r>
          </a:p>
          <a:p>
            <a:pPr marL="342900" indent="-342900">
              <a:buFont typeface="Arial" panose="020B0604020202020204" pitchFamily="34" charset="0"/>
              <a:buChar char="•"/>
            </a:pPr>
            <a:endParaRPr lang="en-US" sz="2200" dirty="0">
              <a:solidFill>
                <a:schemeClr val="tx1"/>
              </a:solidFill>
            </a:endParaRPr>
          </a:p>
          <a:p>
            <a:r>
              <a:rPr lang="en-US" sz="2200" dirty="0">
                <a:solidFill>
                  <a:schemeClr val="tx1"/>
                </a:solidFill>
              </a:rPr>
              <a:t>Confidentiality certification</a:t>
            </a:r>
          </a:p>
          <a:p>
            <a:pPr marL="342900" indent="-342900">
              <a:buFont typeface="Arial" panose="020B0604020202020204" pitchFamily="34" charset="0"/>
              <a:buChar char="•"/>
            </a:pPr>
            <a:r>
              <a:rPr lang="en-US" sz="2200" dirty="0">
                <a:solidFill>
                  <a:schemeClr val="tx1"/>
                </a:solidFill>
              </a:rPr>
              <a:t>Subgrantees must certify they keep PII (Personally Identifiable Information) confidential pursuant to VOCA regulations, and have a confidentiality policy.</a:t>
            </a:r>
          </a:p>
          <a:p>
            <a:pPr marL="342900" indent="-342900">
              <a:buFont typeface="Arial" panose="020B0604020202020204" pitchFamily="34" charset="0"/>
              <a:buChar char="•"/>
            </a:pPr>
            <a:r>
              <a:rPr lang="en-US" sz="2200" dirty="0">
                <a:solidFill>
                  <a:schemeClr val="tx1"/>
                </a:solidFill>
              </a:rPr>
              <a:t>If your agency does not have a confidentiality policy, you must implement one.</a:t>
            </a:r>
          </a:p>
          <a:p>
            <a:pPr marL="342900" indent="-342900">
              <a:buFont typeface="Arial" panose="020B0604020202020204" pitchFamily="34" charset="0"/>
              <a:buChar char="•"/>
            </a:pPr>
            <a:r>
              <a:rPr lang="en-US" sz="2200" dirty="0">
                <a:solidFill>
                  <a:schemeClr val="tx1"/>
                </a:solidFill>
              </a:rPr>
              <a:t>Should include breach of PII</a:t>
            </a:r>
          </a:p>
          <a:p>
            <a:pPr marL="342900" indent="-342900">
              <a:buFont typeface="Arial" panose="020B0604020202020204" pitchFamily="34" charset="0"/>
              <a:buChar char="•"/>
            </a:pPr>
            <a:r>
              <a:rPr lang="en-US" sz="2200" dirty="0">
                <a:solidFill>
                  <a:schemeClr val="tx1"/>
                </a:solidFill>
              </a:rPr>
              <a:t>New form for a background check to be completed every 5 years for anyone who interacts with minors under the VOCA program</a:t>
            </a:r>
          </a:p>
          <a:p>
            <a:pPr marL="342900" indent="-342900">
              <a:buFont typeface="Arial" panose="020B0604020202020204" pitchFamily="34" charset="0"/>
              <a:buChar char="•"/>
            </a:pPr>
            <a:endParaRPr lang="en-US" sz="2200" dirty="0">
              <a:solidFill>
                <a:schemeClr val="tx1"/>
              </a:solidFill>
            </a:endParaRPr>
          </a:p>
          <a:p>
            <a:r>
              <a:rPr lang="en-US" sz="2200" b="1" dirty="0">
                <a:solidFill>
                  <a:schemeClr val="tx1"/>
                </a:solidFill>
              </a:rPr>
              <a:t>Gift Cards</a:t>
            </a:r>
          </a:p>
          <a:p>
            <a:pPr marL="342900" indent="-342900">
              <a:buFont typeface="Arial" panose="020B0604020202020204" pitchFamily="34" charset="0"/>
              <a:buChar char="•"/>
            </a:pPr>
            <a:r>
              <a:rPr lang="en-US" sz="2200" b="1" dirty="0">
                <a:solidFill>
                  <a:schemeClr val="tx1"/>
                </a:solidFill>
              </a:rPr>
              <a:t>If your program distributes gift cards at all, you must have a gift card policy – please include it as an attachment with your application</a:t>
            </a:r>
          </a:p>
          <a:p>
            <a:pPr marL="342900" indent="-342900">
              <a:buFont typeface="Arial" panose="020B0604020202020204" pitchFamily="34" charset="0"/>
              <a:buChar char="•"/>
            </a:pPr>
            <a:endParaRPr lang="en-US" sz="2200" dirty="0">
              <a:solidFill>
                <a:schemeClr val="tx1"/>
              </a:solidFill>
            </a:endParaRPr>
          </a:p>
        </p:txBody>
      </p:sp>
    </p:spTree>
    <p:extLst>
      <p:ext uri="{BB962C8B-B14F-4D97-AF65-F5344CB8AC3E}">
        <p14:creationId xmlns:p14="http://schemas.microsoft.com/office/powerpoint/2010/main" val="26290712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6EA97-0671-4FBD-A480-4E248EBA5726}"/>
              </a:ext>
            </a:extLst>
          </p:cNvPr>
          <p:cNvSpPr>
            <a:spLocks noGrp="1"/>
          </p:cNvSpPr>
          <p:nvPr>
            <p:ph type="title"/>
          </p:nvPr>
        </p:nvSpPr>
        <p:spPr/>
        <p:txBody>
          <a:bodyPr/>
          <a:lstStyle/>
          <a:p>
            <a:pPr algn="ctr"/>
            <a:r>
              <a:rPr lang="en-US" dirty="0">
                <a:latin typeface="+mn-lt"/>
              </a:rPr>
              <a:t>Non-discrimination Policies</a:t>
            </a:r>
            <a:r>
              <a:rPr lang="en-US" dirty="0"/>
              <a:t>	</a:t>
            </a:r>
          </a:p>
        </p:txBody>
      </p:sp>
      <p:sp>
        <p:nvSpPr>
          <p:cNvPr id="3" name="Content Placeholder 2">
            <a:extLst>
              <a:ext uri="{FF2B5EF4-FFF2-40B4-BE49-F238E27FC236}">
                <a16:creationId xmlns:a16="http://schemas.microsoft.com/office/drawing/2014/main" id="{B75244EB-B790-4CD5-8134-7DEEEC6209D7}"/>
              </a:ext>
            </a:extLst>
          </p:cNvPr>
          <p:cNvSpPr>
            <a:spLocks noGrp="1"/>
          </p:cNvSpPr>
          <p:nvPr>
            <p:ph idx="1"/>
          </p:nvPr>
        </p:nvSpPr>
        <p:spPr/>
        <p:txBody>
          <a:bodyPr>
            <a:normAutofit/>
          </a:bodyPr>
          <a:lstStyle/>
          <a:p>
            <a:r>
              <a:rPr lang="en-US" dirty="0"/>
              <a:t>Every organization must have one.</a:t>
            </a:r>
          </a:p>
          <a:p>
            <a:r>
              <a:rPr lang="en-US" dirty="0"/>
              <a:t>Complaints can be filed directly with a subrecipient – can be employees of the organization, people receiving services, people seeking services, or anyone otherwise affected</a:t>
            </a:r>
          </a:p>
          <a:p>
            <a:r>
              <a:rPr lang="en-US" dirty="0"/>
              <a:t>Response to a complaint, at a minimum, includes four things:</a:t>
            </a:r>
          </a:p>
          <a:p>
            <a:pPr lvl="1"/>
            <a:r>
              <a:rPr lang="en-US" dirty="0"/>
              <a:t>Written acknowledgement that the complaint was received.</a:t>
            </a:r>
          </a:p>
          <a:p>
            <a:pPr lvl="1"/>
            <a:r>
              <a:rPr lang="en-US" dirty="0"/>
              <a:t>Indicate which external agency will be forwarded the complaint for investigation (PSGAO, OCR, EEOC or RICHR).</a:t>
            </a:r>
          </a:p>
          <a:p>
            <a:pPr lvl="1"/>
            <a:r>
              <a:rPr lang="en-US" dirty="0"/>
              <a:t>Notification to the complainant that they may file their complaint directly with the PSGAO, EEOC, OCR, or RICHR.</a:t>
            </a:r>
          </a:p>
          <a:p>
            <a:pPr lvl="1"/>
            <a:r>
              <a:rPr lang="en-US" dirty="0"/>
              <a:t>Forward a copy of the complaint to the PSGAO.</a:t>
            </a:r>
          </a:p>
          <a:p>
            <a:endParaRPr lang="en-US" dirty="0"/>
          </a:p>
        </p:txBody>
      </p:sp>
    </p:spTree>
    <p:extLst>
      <p:ext uri="{BB962C8B-B14F-4D97-AF65-F5344CB8AC3E}">
        <p14:creationId xmlns:p14="http://schemas.microsoft.com/office/powerpoint/2010/main" val="33998017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D0B28-D8DE-48F8-9E12-E98742B47339}"/>
              </a:ext>
            </a:extLst>
          </p:cNvPr>
          <p:cNvSpPr>
            <a:spLocks noGrp="1"/>
          </p:cNvSpPr>
          <p:nvPr>
            <p:ph type="title"/>
          </p:nvPr>
        </p:nvSpPr>
        <p:spPr/>
        <p:txBody>
          <a:bodyPr/>
          <a:lstStyle/>
          <a:p>
            <a:pPr algn="ctr"/>
            <a:r>
              <a:rPr lang="en-US" dirty="0">
                <a:latin typeface="+mn-lt"/>
              </a:rPr>
              <a:t>Extensions and Modifications</a:t>
            </a:r>
          </a:p>
        </p:txBody>
      </p:sp>
      <p:sp>
        <p:nvSpPr>
          <p:cNvPr id="3" name="Content Placeholder 2">
            <a:extLst>
              <a:ext uri="{FF2B5EF4-FFF2-40B4-BE49-F238E27FC236}">
                <a16:creationId xmlns:a16="http://schemas.microsoft.com/office/drawing/2014/main" id="{F36C6C5B-0F0E-41D4-8D68-4D2E5191313D}"/>
              </a:ext>
            </a:extLst>
          </p:cNvPr>
          <p:cNvSpPr>
            <a:spLocks noGrp="1"/>
          </p:cNvSpPr>
          <p:nvPr>
            <p:ph idx="1"/>
          </p:nvPr>
        </p:nvSpPr>
        <p:spPr/>
        <p:txBody>
          <a:bodyPr/>
          <a:lstStyle/>
          <a:p>
            <a:r>
              <a:rPr lang="en-US" dirty="0"/>
              <a:t>Extension and modification of the grant period are allowed – requests must be made in writing and must included and explanation and justification for the extension. </a:t>
            </a:r>
          </a:p>
          <a:p>
            <a:pPr marL="914400" indent="-50800">
              <a:buNone/>
            </a:pPr>
            <a:r>
              <a:rPr lang="en-US" dirty="0"/>
              <a:t>	</a:t>
            </a:r>
            <a:r>
              <a:rPr lang="en-US" i="1" dirty="0"/>
              <a:t>Example: if the start of a project was delayed due to the difficulty of hiring a new employee or unexpected expenses arose</a:t>
            </a:r>
          </a:p>
          <a:p>
            <a:r>
              <a:rPr lang="en-US" dirty="0"/>
              <a:t>Not guaranteed. Must comply with federal regulations </a:t>
            </a:r>
          </a:p>
          <a:p>
            <a:r>
              <a:rPr lang="en-US" dirty="0"/>
              <a:t>PSGAO must approve in writing. All parties should keep copies in grant files </a:t>
            </a:r>
          </a:p>
          <a:p>
            <a:r>
              <a:rPr lang="en-US" dirty="0"/>
              <a:t>Please submit a new budget along with a brief narrative</a:t>
            </a:r>
          </a:p>
          <a:p>
            <a:r>
              <a:rPr lang="en-US" b="1" dirty="0"/>
              <a:t>REQUESTS SHOULD BE MADE 45 DAYS PRIOR TO THE GRANT EXPIRATION.</a:t>
            </a:r>
          </a:p>
          <a:p>
            <a:endParaRPr lang="en-US" dirty="0"/>
          </a:p>
          <a:p>
            <a:endParaRPr lang="en-US" dirty="0"/>
          </a:p>
        </p:txBody>
      </p:sp>
    </p:spTree>
    <p:extLst>
      <p:ext uri="{BB962C8B-B14F-4D97-AF65-F5344CB8AC3E}">
        <p14:creationId xmlns:p14="http://schemas.microsoft.com/office/powerpoint/2010/main" val="7588583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34BE3-9C73-46F1-A13B-E8F47C09C1BA}"/>
              </a:ext>
            </a:extLst>
          </p:cNvPr>
          <p:cNvSpPr>
            <a:spLocks noGrp="1"/>
          </p:cNvSpPr>
          <p:nvPr>
            <p:ph type="title"/>
          </p:nvPr>
        </p:nvSpPr>
        <p:spPr>
          <a:xfrm>
            <a:off x="609600" y="0"/>
            <a:ext cx="10160000" cy="723900"/>
          </a:xfrm>
        </p:spPr>
        <p:txBody>
          <a:bodyPr/>
          <a:lstStyle/>
          <a:p>
            <a:pPr algn="ctr"/>
            <a:r>
              <a:rPr lang="en-US" dirty="0">
                <a:latin typeface="+mn-lt"/>
              </a:rPr>
              <a:t>Sample Timesheet</a:t>
            </a:r>
          </a:p>
        </p:txBody>
      </p:sp>
      <p:graphicFrame>
        <p:nvGraphicFramePr>
          <p:cNvPr id="4" name="Object 3">
            <a:extLst>
              <a:ext uri="{FF2B5EF4-FFF2-40B4-BE49-F238E27FC236}">
                <a16:creationId xmlns:a16="http://schemas.microsoft.com/office/drawing/2014/main" id="{DE8B90D6-E700-4C44-81D6-100D4901140A}"/>
              </a:ext>
            </a:extLst>
          </p:cNvPr>
          <p:cNvGraphicFramePr>
            <a:graphicFrameLocks noChangeAspect="1"/>
          </p:cNvGraphicFramePr>
          <p:nvPr>
            <p:extLst>
              <p:ext uri="{D42A27DB-BD31-4B8C-83A1-F6EECF244321}">
                <p14:modId xmlns:p14="http://schemas.microsoft.com/office/powerpoint/2010/main" val="3654879938"/>
              </p:ext>
            </p:extLst>
          </p:nvPr>
        </p:nvGraphicFramePr>
        <p:xfrm>
          <a:off x="266700" y="825752"/>
          <a:ext cx="10820400" cy="5765548"/>
        </p:xfrm>
        <a:graphic>
          <a:graphicData uri="http://schemas.openxmlformats.org/presentationml/2006/ole">
            <mc:AlternateContent xmlns:mc="http://schemas.openxmlformats.org/markup-compatibility/2006">
              <mc:Choice xmlns:v="urn:schemas-microsoft-com:vml" Requires="v">
                <p:oleObj name="Worksheet" r:id="rId2" imgW="12849214" imgH="12211146" progId="Excel.Sheet.8">
                  <p:embed/>
                </p:oleObj>
              </mc:Choice>
              <mc:Fallback>
                <p:oleObj name="Worksheet" r:id="rId2" imgW="12849214" imgH="12211146" progId="Excel.Sheet.8">
                  <p:embed/>
                  <p:pic>
                    <p:nvPicPr>
                      <p:cNvPr id="0" name=""/>
                      <p:cNvPicPr/>
                      <p:nvPr/>
                    </p:nvPicPr>
                    <p:blipFill>
                      <a:blip r:embed="rId3"/>
                      <a:stretch>
                        <a:fillRect/>
                      </a:stretch>
                    </p:blipFill>
                    <p:spPr>
                      <a:xfrm>
                        <a:off x="266700" y="825752"/>
                        <a:ext cx="10820400" cy="5765548"/>
                      </a:xfrm>
                      <a:prstGeom prst="rect">
                        <a:avLst/>
                      </a:prstGeom>
                    </p:spPr>
                  </p:pic>
                </p:oleObj>
              </mc:Fallback>
            </mc:AlternateContent>
          </a:graphicData>
        </a:graphic>
      </p:graphicFrame>
    </p:spTree>
    <p:extLst>
      <p:ext uri="{BB962C8B-B14F-4D97-AF65-F5344CB8AC3E}">
        <p14:creationId xmlns:p14="http://schemas.microsoft.com/office/powerpoint/2010/main" val="37715713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E9FCB-54D6-4B9B-A7E4-3E816ED6250D}"/>
              </a:ext>
            </a:extLst>
          </p:cNvPr>
          <p:cNvSpPr>
            <a:spLocks noGrp="1"/>
          </p:cNvSpPr>
          <p:nvPr>
            <p:ph type="title"/>
          </p:nvPr>
        </p:nvSpPr>
        <p:spPr/>
        <p:txBody>
          <a:bodyPr/>
          <a:lstStyle/>
          <a:p>
            <a:r>
              <a:rPr lang="en-US" dirty="0"/>
              <a:t>                      </a:t>
            </a:r>
            <a:r>
              <a:rPr lang="en-US" dirty="0">
                <a:latin typeface="+mn-lt"/>
              </a:rPr>
              <a:t>Any Questions?</a:t>
            </a:r>
          </a:p>
        </p:txBody>
      </p:sp>
      <p:sp>
        <p:nvSpPr>
          <p:cNvPr id="3" name="Content Placeholder 2">
            <a:extLst>
              <a:ext uri="{FF2B5EF4-FFF2-40B4-BE49-F238E27FC236}">
                <a16:creationId xmlns:a16="http://schemas.microsoft.com/office/drawing/2014/main" id="{02234DEB-A6F1-4342-A50B-E2CBFC405C75}"/>
              </a:ext>
            </a:extLst>
          </p:cNvPr>
          <p:cNvSpPr>
            <a:spLocks noGrp="1"/>
          </p:cNvSpPr>
          <p:nvPr>
            <p:ph idx="1"/>
          </p:nvPr>
        </p:nvSpPr>
        <p:spPr/>
        <p:txBody>
          <a:bodyPr/>
          <a:lstStyle/>
          <a:p>
            <a:endParaRPr lang="en-US" dirty="0"/>
          </a:p>
          <a:p>
            <a:pPr marL="114300" indent="0">
              <a:buNone/>
            </a:pPr>
            <a:r>
              <a:rPr lang="en-US" dirty="0"/>
              <a:t>For more information, questions, or technical assistance:</a:t>
            </a:r>
          </a:p>
          <a:p>
            <a:pPr marL="114300" indent="0">
              <a:buNone/>
            </a:pPr>
            <a:endParaRPr lang="en-US" dirty="0"/>
          </a:p>
          <a:p>
            <a:pPr marL="114300" indent="0">
              <a:buNone/>
            </a:pPr>
            <a:r>
              <a:rPr lang="en-US" dirty="0"/>
              <a:t>PSGAO Executive Director, Michael Hogan</a:t>
            </a:r>
          </a:p>
          <a:p>
            <a:pPr marL="0" indent="0">
              <a:buNone/>
            </a:pPr>
            <a:r>
              <a:rPr lang="en-US" dirty="0"/>
              <a:t>  	Email:  michael.hogan@ripsga.gov  	Phone:  (401)764-5794</a:t>
            </a:r>
          </a:p>
          <a:p>
            <a:pPr marL="0" indent="0">
              <a:buNone/>
            </a:pPr>
            <a:endParaRPr lang="en-US" dirty="0"/>
          </a:p>
          <a:p>
            <a:pPr marL="0" indent="0">
              <a:buNone/>
            </a:pPr>
            <a:r>
              <a:rPr lang="en-US" dirty="0"/>
              <a:t> VOCA Grants Project Specialist, Bradley Orleck</a:t>
            </a:r>
          </a:p>
          <a:p>
            <a:pPr marL="0" indent="0">
              <a:buNone/>
            </a:pPr>
            <a:r>
              <a:rPr lang="en-US" dirty="0"/>
              <a:t> 	Email:  Bradley.Orleck@ripsga.gov  	Phone: (401)764-5795</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746469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54BB0-A145-F31E-AA24-1160DD6DC5A6}"/>
              </a:ext>
            </a:extLst>
          </p:cNvPr>
          <p:cNvSpPr>
            <a:spLocks noGrp="1"/>
          </p:cNvSpPr>
          <p:nvPr>
            <p:ph type="title"/>
          </p:nvPr>
        </p:nvSpPr>
        <p:spPr/>
        <p:txBody>
          <a:bodyPr/>
          <a:lstStyle/>
          <a:p>
            <a:r>
              <a:rPr lang="en-US" dirty="0"/>
              <a:t>2023 Solicitation Process</a:t>
            </a:r>
          </a:p>
        </p:txBody>
      </p:sp>
      <p:sp>
        <p:nvSpPr>
          <p:cNvPr id="3" name="Content Placeholder 2">
            <a:extLst>
              <a:ext uri="{FF2B5EF4-FFF2-40B4-BE49-F238E27FC236}">
                <a16:creationId xmlns:a16="http://schemas.microsoft.com/office/drawing/2014/main" id="{5C5A1F23-95B8-C820-15B8-6BE1CEC519A4}"/>
              </a:ext>
            </a:extLst>
          </p:cNvPr>
          <p:cNvSpPr>
            <a:spLocks noGrp="1"/>
          </p:cNvSpPr>
          <p:nvPr>
            <p:ph idx="1"/>
          </p:nvPr>
        </p:nvSpPr>
        <p:spPr/>
        <p:txBody>
          <a:bodyPr/>
          <a:lstStyle/>
          <a:p>
            <a:r>
              <a:rPr lang="en-US" dirty="0"/>
              <a:t>Will be conducted in </a:t>
            </a:r>
            <a:r>
              <a:rPr lang="en-US" dirty="0" err="1"/>
              <a:t>eCivis</a:t>
            </a:r>
            <a:r>
              <a:rPr lang="en-US" dirty="0"/>
              <a:t> again.</a:t>
            </a:r>
          </a:p>
          <a:p>
            <a:r>
              <a:rPr lang="en-US" dirty="0">
                <a:hlinkClick r:id="rId2"/>
              </a:rPr>
              <a:t>https://controller.admin.ri.gov/grants-management/grant-management-system-gms/subrecipients/state-rhode-island-grant-funding</a:t>
            </a:r>
            <a:r>
              <a:rPr lang="en-US" dirty="0"/>
              <a:t> </a:t>
            </a:r>
          </a:p>
          <a:p>
            <a:r>
              <a:rPr lang="en-US" dirty="0"/>
              <a:t>Applications MUST be submitted through this portal. We will not be doing a walkthrough of </a:t>
            </a:r>
            <a:r>
              <a:rPr lang="en-US" dirty="0" err="1"/>
              <a:t>eCivis</a:t>
            </a:r>
            <a:r>
              <a:rPr lang="en-US" dirty="0"/>
              <a:t> during this webinar; please see </a:t>
            </a:r>
            <a:r>
              <a:rPr lang="en-US" dirty="0">
                <a:hlinkClick r:id="rId3"/>
              </a:rPr>
              <a:t>https://youtu.be/wb-UcJOXX9s</a:t>
            </a:r>
            <a:r>
              <a:rPr lang="en-US" dirty="0"/>
              <a:t>, our 2022 webinar, where a </a:t>
            </a:r>
            <a:r>
              <a:rPr lang="en-US" dirty="0" err="1"/>
              <a:t>walkthough</a:t>
            </a:r>
            <a:r>
              <a:rPr lang="en-US" dirty="0"/>
              <a:t> was done. There are additional training videos located on the State site (above).</a:t>
            </a:r>
          </a:p>
          <a:p>
            <a:r>
              <a:rPr lang="en-US" dirty="0"/>
              <a:t>Due to past VOCA fluctuations, PSGAO made a three-year commitment to stabilize programs. This year is the final year.</a:t>
            </a:r>
          </a:p>
          <a:p>
            <a:r>
              <a:rPr lang="en-US" dirty="0"/>
              <a:t>Our goal is to level fund existing projects for 2023.</a:t>
            </a:r>
          </a:p>
        </p:txBody>
      </p:sp>
    </p:spTree>
    <p:extLst>
      <p:ext uri="{BB962C8B-B14F-4D97-AF65-F5344CB8AC3E}">
        <p14:creationId xmlns:p14="http://schemas.microsoft.com/office/powerpoint/2010/main" val="2990397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E8870-89D8-499E-B8E6-CDF9847CB0FA}"/>
              </a:ext>
            </a:extLst>
          </p:cNvPr>
          <p:cNvSpPr>
            <a:spLocks noGrp="1"/>
          </p:cNvSpPr>
          <p:nvPr>
            <p:ph type="title"/>
          </p:nvPr>
        </p:nvSpPr>
        <p:spPr/>
        <p:txBody>
          <a:bodyPr/>
          <a:lstStyle/>
          <a:p>
            <a:pPr algn="ctr"/>
            <a:r>
              <a:rPr lang="en-US" dirty="0">
                <a:latin typeface="+mn-lt"/>
              </a:rPr>
              <a:t>VOCA 2023: $4,795,700</a:t>
            </a:r>
          </a:p>
        </p:txBody>
      </p:sp>
      <p:sp>
        <p:nvSpPr>
          <p:cNvPr id="6" name="TextBox 5">
            <a:extLst>
              <a:ext uri="{FF2B5EF4-FFF2-40B4-BE49-F238E27FC236}">
                <a16:creationId xmlns:a16="http://schemas.microsoft.com/office/drawing/2014/main" id="{A33BC301-B840-4DB4-921A-151050C1EFA2}"/>
              </a:ext>
            </a:extLst>
          </p:cNvPr>
          <p:cNvSpPr txBox="1"/>
          <p:nvPr/>
        </p:nvSpPr>
        <p:spPr>
          <a:xfrm>
            <a:off x="979053" y="5272115"/>
            <a:ext cx="8663709" cy="954107"/>
          </a:xfrm>
          <a:prstGeom prst="rect">
            <a:avLst/>
          </a:prstGeom>
          <a:noFill/>
        </p:spPr>
        <p:txBody>
          <a:bodyPr wrap="square" rtlCol="0">
            <a:spAutoFit/>
          </a:bodyPr>
          <a:lstStyle/>
          <a:p>
            <a:pPr marL="285750" indent="-285750">
              <a:buFont typeface="Arial" panose="020B0604020202020204" pitchFamily="34" charset="0"/>
              <a:buChar char="•"/>
            </a:pPr>
            <a:r>
              <a:rPr lang="en-US" sz="1400" dirty="0"/>
              <a:t>Peak in 2018 at over $11 million.</a:t>
            </a:r>
          </a:p>
          <a:p>
            <a:pPr marL="285750" indent="-285750">
              <a:buFont typeface="Arial" panose="020B0604020202020204" pitchFamily="34" charset="0"/>
              <a:buChar char="•"/>
            </a:pPr>
            <a:r>
              <a:rPr lang="en-US" sz="1400" dirty="0"/>
              <a:t>2020 allocation - $5.7 million.</a:t>
            </a:r>
          </a:p>
          <a:p>
            <a:pPr marL="285750" indent="-285750">
              <a:buFont typeface="Arial" panose="020B0604020202020204" pitchFamily="34" charset="0"/>
              <a:buChar char="•"/>
            </a:pPr>
            <a:r>
              <a:rPr lang="en-US" sz="1400" dirty="0"/>
              <a:t>2021 allocation – $3.8 million</a:t>
            </a:r>
          </a:p>
          <a:p>
            <a:pPr marL="285750" indent="-285750">
              <a:buFont typeface="Arial" panose="020B0604020202020204" pitchFamily="34" charset="0"/>
              <a:buChar char="•"/>
            </a:pPr>
            <a:r>
              <a:rPr lang="en-US" sz="1400" kern="1800" dirty="0">
                <a:solidFill>
                  <a:srgbClr val="333333"/>
                </a:solidFill>
                <a:effectLst/>
                <a:ea typeface="Times New Roman" panose="02020603050405020304" pitchFamily="18" charset="0"/>
                <a:cs typeface="Times New Roman" panose="02020603050405020304" pitchFamily="18" charset="0"/>
              </a:rPr>
              <a:t>In 2021, we received seventy-six (76) applications totaling $8,925,069. </a:t>
            </a:r>
            <a:endParaRPr lang="en-US" sz="1400" dirty="0"/>
          </a:p>
        </p:txBody>
      </p:sp>
      <p:pic>
        <p:nvPicPr>
          <p:cNvPr id="5" name="Content Placeholder 4">
            <a:extLst>
              <a:ext uri="{FF2B5EF4-FFF2-40B4-BE49-F238E27FC236}">
                <a16:creationId xmlns:a16="http://schemas.microsoft.com/office/drawing/2014/main" id="{29F26B38-7214-8BD8-D12E-CD0BC11D5EBB}"/>
              </a:ext>
            </a:extLst>
          </p:cNvPr>
          <p:cNvPicPr>
            <a:picLocks noGrp="1" noChangeAspect="1"/>
          </p:cNvPicPr>
          <p:nvPr>
            <p:ph idx="1"/>
          </p:nvPr>
        </p:nvPicPr>
        <p:blipFill>
          <a:blip r:embed="rId2"/>
          <a:stretch>
            <a:fillRect/>
          </a:stretch>
        </p:blipFill>
        <p:spPr>
          <a:xfrm>
            <a:off x="1047565" y="1417638"/>
            <a:ext cx="8922057" cy="3616001"/>
          </a:xfrm>
          <a:prstGeom prst="rect">
            <a:avLst/>
          </a:prstGeom>
        </p:spPr>
      </p:pic>
    </p:spTree>
    <p:extLst>
      <p:ext uri="{BB962C8B-B14F-4D97-AF65-F5344CB8AC3E}">
        <p14:creationId xmlns:p14="http://schemas.microsoft.com/office/powerpoint/2010/main" val="3739803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66425-6F6E-D51C-6DE5-397F54B90714}"/>
              </a:ext>
            </a:extLst>
          </p:cNvPr>
          <p:cNvSpPr>
            <a:spLocks noGrp="1"/>
          </p:cNvSpPr>
          <p:nvPr>
            <p:ph type="title"/>
          </p:nvPr>
        </p:nvSpPr>
        <p:spPr/>
        <p:txBody>
          <a:bodyPr/>
          <a:lstStyle/>
          <a:p>
            <a:r>
              <a:rPr lang="en-US" dirty="0"/>
              <a:t>2023 Solicitation Process, continued</a:t>
            </a:r>
          </a:p>
        </p:txBody>
      </p:sp>
      <p:sp>
        <p:nvSpPr>
          <p:cNvPr id="3" name="Content Placeholder 2">
            <a:extLst>
              <a:ext uri="{FF2B5EF4-FFF2-40B4-BE49-F238E27FC236}">
                <a16:creationId xmlns:a16="http://schemas.microsoft.com/office/drawing/2014/main" id="{B362E5A6-276E-3148-244F-A75054A4FF14}"/>
              </a:ext>
            </a:extLst>
          </p:cNvPr>
          <p:cNvSpPr>
            <a:spLocks noGrp="1"/>
          </p:cNvSpPr>
          <p:nvPr>
            <p:ph idx="1"/>
          </p:nvPr>
        </p:nvSpPr>
        <p:spPr/>
        <p:txBody>
          <a:bodyPr/>
          <a:lstStyle/>
          <a:p>
            <a:r>
              <a:rPr lang="en-US" dirty="0"/>
              <a:t>Budgets submitted should be for the same total dollar amount as 2022; category distribution may be changed, but the dollar amount should be the same.</a:t>
            </a:r>
          </a:p>
          <a:p>
            <a:r>
              <a:rPr lang="en-US" dirty="0"/>
              <a:t>For questions on what amount to request, please email me.</a:t>
            </a:r>
          </a:p>
          <a:p>
            <a:r>
              <a:rPr lang="en-US" dirty="0"/>
              <a:t>For existing projects, we do not need new letters of support. We are treating them as continuations. Please don’t go crazy with new narratives, but feel free to brush up data, highlights, or trends where appropriate.</a:t>
            </a:r>
          </a:p>
          <a:p>
            <a:pPr lvl="1"/>
            <a:r>
              <a:rPr lang="en-US" dirty="0"/>
              <a:t>Ideally, this would have been a multi-year award with just new budgets being submitted.</a:t>
            </a:r>
          </a:p>
          <a:p>
            <a:pPr lvl="1"/>
            <a:r>
              <a:rPr lang="en-US" dirty="0"/>
              <a:t>Hope to make awards in 2024 multi-year.</a:t>
            </a:r>
          </a:p>
          <a:p>
            <a:r>
              <a:rPr lang="en-US" dirty="0"/>
              <a:t>We expect 2024 to be a full competitive process, where all projects will be on an equal starting point.</a:t>
            </a:r>
          </a:p>
          <a:p>
            <a:r>
              <a:rPr lang="en-US" dirty="0"/>
              <a:t>New projects may be submitted, but funding is limited. If you would like to discuss a new project/idea with us, we are happy to talk by phone/zoom.</a:t>
            </a:r>
          </a:p>
          <a:p>
            <a:endParaRPr lang="en-US" dirty="0"/>
          </a:p>
        </p:txBody>
      </p:sp>
    </p:spTree>
    <p:extLst>
      <p:ext uri="{BB962C8B-B14F-4D97-AF65-F5344CB8AC3E}">
        <p14:creationId xmlns:p14="http://schemas.microsoft.com/office/powerpoint/2010/main" val="3310392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C8875-F17F-0B88-DAEE-09D4AEE6C4E7}"/>
              </a:ext>
            </a:extLst>
          </p:cNvPr>
          <p:cNvSpPr>
            <a:spLocks noGrp="1"/>
          </p:cNvSpPr>
          <p:nvPr>
            <p:ph type="title"/>
          </p:nvPr>
        </p:nvSpPr>
        <p:spPr/>
        <p:txBody>
          <a:bodyPr/>
          <a:lstStyle/>
          <a:p>
            <a:pPr algn="ctr"/>
            <a:r>
              <a:rPr lang="en-US" dirty="0" err="1"/>
              <a:t>eCivis</a:t>
            </a:r>
            <a:r>
              <a:rPr lang="en-US" dirty="0"/>
              <a:t> Notes</a:t>
            </a:r>
          </a:p>
        </p:txBody>
      </p:sp>
      <p:sp>
        <p:nvSpPr>
          <p:cNvPr id="3" name="Content Placeholder 2">
            <a:extLst>
              <a:ext uri="{FF2B5EF4-FFF2-40B4-BE49-F238E27FC236}">
                <a16:creationId xmlns:a16="http://schemas.microsoft.com/office/drawing/2014/main" id="{4DF69736-7C6D-1B24-6708-B3F35DD40DF4}"/>
              </a:ext>
            </a:extLst>
          </p:cNvPr>
          <p:cNvSpPr>
            <a:spLocks noGrp="1"/>
          </p:cNvSpPr>
          <p:nvPr>
            <p:ph idx="1"/>
          </p:nvPr>
        </p:nvSpPr>
        <p:spPr/>
        <p:txBody>
          <a:bodyPr>
            <a:normAutofit lnSpcReduction="10000"/>
          </a:bodyPr>
          <a:lstStyle/>
          <a:p>
            <a:r>
              <a:rPr lang="en-US" dirty="0"/>
              <a:t>Once you have started an application, I can see the draft. </a:t>
            </a:r>
          </a:p>
          <a:p>
            <a:pPr lvl="1"/>
            <a:r>
              <a:rPr lang="en-US" dirty="0"/>
              <a:t>Please start the </a:t>
            </a:r>
            <a:r>
              <a:rPr lang="en-US" dirty="0" err="1"/>
              <a:t>eCivis</a:t>
            </a:r>
            <a:r>
              <a:rPr lang="en-US" dirty="0"/>
              <a:t> part before the due date.</a:t>
            </a:r>
          </a:p>
          <a:p>
            <a:pPr lvl="1"/>
            <a:r>
              <a:rPr lang="en-US" dirty="0"/>
              <a:t>If there are technical issues and for whatever reason you are unable to submit by 8-23, you can make a more compelling case to request an extension if I can see that you started the application.</a:t>
            </a:r>
          </a:p>
          <a:p>
            <a:r>
              <a:rPr lang="en-US" dirty="0"/>
              <a:t>If you hit submit before you are ready, I can unlock it.</a:t>
            </a:r>
          </a:p>
          <a:p>
            <a:r>
              <a:rPr lang="en-US" dirty="0"/>
              <a:t>I believe I can edit as well, so if there is a typo or error I can either unlock the form or fix the error</a:t>
            </a:r>
          </a:p>
          <a:p>
            <a:r>
              <a:rPr lang="en-US" dirty="0" err="1"/>
              <a:t>eCivis</a:t>
            </a:r>
            <a:r>
              <a:rPr lang="en-US" dirty="0"/>
              <a:t> technical issues are best addressed through </a:t>
            </a:r>
            <a:r>
              <a:rPr lang="en-US" dirty="0">
                <a:hlinkClick r:id="rId2"/>
              </a:rPr>
              <a:t>https://controller.admin.ri.gov/grants-management/user-support</a:t>
            </a:r>
            <a:endParaRPr lang="en-US" dirty="0"/>
          </a:p>
          <a:p>
            <a:r>
              <a:rPr lang="en-US" dirty="0"/>
              <a:t>While there are issues with the system, the DOA tech support team has been very responsive to submitted tickets</a:t>
            </a:r>
          </a:p>
          <a:p>
            <a:r>
              <a:rPr lang="en-US" dirty="0"/>
              <a:t>We hope to be using the system more this year, in retrospect some functions were not in place last year.</a:t>
            </a:r>
          </a:p>
          <a:p>
            <a:endParaRPr lang="en-US" dirty="0"/>
          </a:p>
        </p:txBody>
      </p:sp>
    </p:spTree>
    <p:extLst>
      <p:ext uri="{BB962C8B-B14F-4D97-AF65-F5344CB8AC3E}">
        <p14:creationId xmlns:p14="http://schemas.microsoft.com/office/powerpoint/2010/main" val="3764114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1F670-654A-BBBB-3945-1777481A7586}"/>
              </a:ext>
            </a:extLst>
          </p:cNvPr>
          <p:cNvSpPr>
            <a:spLocks noGrp="1"/>
          </p:cNvSpPr>
          <p:nvPr>
            <p:ph type="title"/>
          </p:nvPr>
        </p:nvSpPr>
        <p:spPr/>
        <p:txBody>
          <a:bodyPr/>
          <a:lstStyle/>
          <a:p>
            <a:pPr algn="ctr"/>
            <a:r>
              <a:rPr lang="en-US" dirty="0"/>
              <a:t>EEOP</a:t>
            </a:r>
          </a:p>
        </p:txBody>
      </p:sp>
      <p:sp>
        <p:nvSpPr>
          <p:cNvPr id="3" name="Content Placeholder 2">
            <a:extLst>
              <a:ext uri="{FF2B5EF4-FFF2-40B4-BE49-F238E27FC236}">
                <a16:creationId xmlns:a16="http://schemas.microsoft.com/office/drawing/2014/main" id="{5427DFBE-1B34-9664-A32B-B8398A0B51A1}"/>
              </a:ext>
            </a:extLst>
          </p:cNvPr>
          <p:cNvSpPr>
            <a:spLocks noGrp="1"/>
          </p:cNvSpPr>
          <p:nvPr>
            <p:ph idx="1"/>
          </p:nvPr>
        </p:nvSpPr>
        <p:spPr/>
        <p:txBody>
          <a:bodyPr/>
          <a:lstStyle/>
          <a:p>
            <a:r>
              <a:rPr lang="en-US" dirty="0"/>
              <a:t>Equal Employment Opportunity Plan</a:t>
            </a:r>
          </a:p>
          <a:p>
            <a:r>
              <a:rPr lang="en-US" dirty="0"/>
              <a:t>In the past few years, everyone had to use the DOJ online tool.</a:t>
            </a:r>
          </a:p>
          <a:p>
            <a:r>
              <a:rPr lang="en-US" dirty="0"/>
              <a:t>This no longer exists; DOJ is changing how they are done.</a:t>
            </a:r>
          </a:p>
          <a:p>
            <a:r>
              <a:rPr lang="en-US" dirty="0"/>
              <a:t>We have reached out to DOJ for guidance on the new requirements and will let everyone know when we do.</a:t>
            </a:r>
          </a:p>
        </p:txBody>
      </p:sp>
    </p:spTree>
    <p:extLst>
      <p:ext uri="{BB962C8B-B14F-4D97-AF65-F5344CB8AC3E}">
        <p14:creationId xmlns:p14="http://schemas.microsoft.com/office/powerpoint/2010/main" val="1365165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5FD81-04F5-4279-90A3-AA519161929F}"/>
              </a:ext>
            </a:extLst>
          </p:cNvPr>
          <p:cNvSpPr>
            <a:spLocks noGrp="1"/>
          </p:cNvSpPr>
          <p:nvPr>
            <p:ph type="title"/>
          </p:nvPr>
        </p:nvSpPr>
        <p:spPr/>
        <p:txBody>
          <a:bodyPr/>
          <a:lstStyle/>
          <a:p>
            <a:pPr algn="ctr"/>
            <a:r>
              <a:rPr lang="en-US" dirty="0">
                <a:latin typeface="+mn-lt"/>
              </a:rPr>
              <a:t>About VOCA</a:t>
            </a:r>
          </a:p>
        </p:txBody>
      </p:sp>
      <p:sp>
        <p:nvSpPr>
          <p:cNvPr id="3" name="Content Placeholder 2">
            <a:extLst>
              <a:ext uri="{FF2B5EF4-FFF2-40B4-BE49-F238E27FC236}">
                <a16:creationId xmlns:a16="http://schemas.microsoft.com/office/drawing/2014/main" id="{6EEC1C1A-B6A0-4F68-9C20-E0D8F9F25728}"/>
              </a:ext>
            </a:extLst>
          </p:cNvPr>
          <p:cNvSpPr>
            <a:spLocks noGrp="1"/>
          </p:cNvSpPr>
          <p:nvPr>
            <p:ph idx="1"/>
          </p:nvPr>
        </p:nvSpPr>
        <p:spPr/>
        <p:txBody>
          <a:bodyPr>
            <a:normAutofit fontScale="92500"/>
          </a:bodyPr>
          <a:lstStyle/>
          <a:p>
            <a:pPr marL="114300" indent="0">
              <a:buNone/>
            </a:pPr>
            <a:r>
              <a:rPr lang="en-US" dirty="0"/>
              <a:t>	The purpose of the VOCA Victim Assistance Formula Grant Program is to provide federal financial assistance to states to support the provision of services to victims of crime throughout the nation. The VOCA grant is administered by the Office for Victims of Crime (OVC), Office of Justice Programs (OJP), U.S. Department of Justice (DOJ), which distributes funds to the states by formula. The PSGAO is the State Administering Agency (SAA) for the VOCA grant.</a:t>
            </a:r>
          </a:p>
          <a:p>
            <a:pPr marL="114300" indent="0">
              <a:buNone/>
            </a:pPr>
            <a:r>
              <a:rPr lang="en-US" dirty="0"/>
              <a:t>	A “crime victim” is defined as “a person who has suffered physical, sexual, financial or emotional harm as a result of the commission of a crime.” Services are defined as those efforts that:</a:t>
            </a:r>
          </a:p>
          <a:p>
            <a:r>
              <a:rPr lang="en-US" dirty="0"/>
              <a:t>1. Respond to the emotional and physical needs of crime victims;</a:t>
            </a:r>
          </a:p>
          <a:p>
            <a:r>
              <a:rPr lang="en-US" dirty="0"/>
              <a:t>2. Assist primary and secondary victims of crime to stabilize their lives after victimization;</a:t>
            </a:r>
          </a:p>
          <a:p>
            <a:r>
              <a:rPr lang="en-US" dirty="0"/>
              <a:t>3. Assist victims of crime to understand and participate in the criminal justice system; and</a:t>
            </a:r>
          </a:p>
          <a:p>
            <a:r>
              <a:rPr lang="en-US" dirty="0"/>
              <a:t>4. Provide victims of crime with a measure of safety and security.</a:t>
            </a:r>
          </a:p>
          <a:p>
            <a:endParaRPr lang="en-US" dirty="0"/>
          </a:p>
        </p:txBody>
      </p:sp>
    </p:spTree>
    <p:extLst>
      <p:ext uri="{BB962C8B-B14F-4D97-AF65-F5344CB8AC3E}">
        <p14:creationId xmlns:p14="http://schemas.microsoft.com/office/powerpoint/2010/main" val="28537039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46923</TotalTime>
  <Words>4435</Words>
  <Application>Microsoft Office PowerPoint</Application>
  <PresentationFormat>Widescreen</PresentationFormat>
  <Paragraphs>258</Paragraphs>
  <Slides>39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39</vt:i4>
      </vt:variant>
    </vt:vector>
  </HeadingPairs>
  <TitlesOfParts>
    <vt:vector size="44" baseType="lpstr">
      <vt:lpstr>Arial</vt:lpstr>
      <vt:lpstr>Calibri</vt:lpstr>
      <vt:lpstr>Cambria</vt:lpstr>
      <vt:lpstr>Adjacency</vt:lpstr>
      <vt:lpstr>Worksheet</vt:lpstr>
      <vt:lpstr> Rhode Island Public Safety Grant Administration Office Victims of Crime Act (VOCA) Victim Assistance Grant Program</vt:lpstr>
      <vt:lpstr>Request for Proposals (RFP) Webinar</vt:lpstr>
      <vt:lpstr>Key Dates</vt:lpstr>
      <vt:lpstr>2023 Solicitation Process</vt:lpstr>
      <vt:lpstr>VOCA 2023: $4,795,700</vt:lpstr>
      <vt:lpstr>2023 Solicitation Process, continued</vt:lpstr>
      <vt:lpstr>eCivis Notes</vt:lpstr>
      <vt:lpstr>EEOP</vt:lpstr>
      <vt:lpstr>About VOCA</vt:lpstr>
      <vt:lpstr>Additional information</vt:lpstr>
      <vt:lpstr> 28 C.F.R. §94.104   Allocation of sub-awards. </vt:lpstr>
      <vt:lpstr>Program Eligibility Requirements</vt:lpstr>
      <vt:lpstr>        Eligible Activities with VOCA Funds</vt:lpstr>
      <vt:lpstr>Match Waivers</vt:lpstr>
      <vt:lpstr>Equipment  </vt:lpstr>
      <vt:lpstr>Other/Indirect Updates</vt:lpstr>
      <vt:lpstr>Indirect Costs</vt:lpstr>
      <vt:lpstr>Notes for organizations new to VOCA</vt:lpstr>
      <vt:lpstr>Eligible Activities with VOCA Funds (cont.)</vt:lpstr>
      <vt:lpstr>           Prohibited Uses of VOCA Funds</vt:lpstr>
      <vt:lpstr>Prohibited Uses of VOCA Funds (cont.)</vt:lpstr>
      <vt:lpstr>Crime Victims Compensation Program</vt:lpstr>
      <vt:lpstr>Performance Measurement Tool (PMT)</vt:lpstr>
      <vt:lpstr>Budget Detail Worksheet</vt:lpstr>
      <vt:lpstr>           The Review and Award Process</vt:lpstr>
      <vt:lpstr>Statement of the problem and goals of the project</vt:lpstr>
      <vt:lpstr>Management structure and organizational capacity </vt:lpstr>
      <vt:lpstr>Implementation of the VOCA-funded project</vt:lpstr>
      <vt:lpstr>Financial considerations</vt:lpstr>
      <vt:lpstr>Financial Considerations Continued</vt:lpstr>
      <vt:lpstr>Financial Considerations Continued</vt:lpstr>
      <vt:lpstr>Financial Considerations Continued</vt:lpstr>
      <vt:lpstr>Reimbursement-based Program</vt:lpstr>
      <vt:lpstr>Reimbursement-based Program</vt:lpstr>
      <vt:lpstr>Needed Policies</vt:lpstr>
      <vt:lpstr>Non-discrimination Policies </vt:lpstr>
      <vt:lpstr>Extensions and Modifications</vt:lpstr>
      <vt:lpstr>Sample Timesheet</vt:lpstr>
      <vt:lpstr>                      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 Victims of Crime Act</dc:title>
  <dc:creator>Fernandes, Denise</dc:creator>
  <cp:lastModifiedBy>Bradley Orleck</cp:lastModifiedBy>
  <cp:revision>210</cp:revision>
  <cp:lastPrinted>2019-05-10T12:52:20Z</cp:lastPrinted>
  <dcterms:created xsi:type="dcterms:W3CDTF">2018-05-11T13:54:35Z</dcterms:created>
  <dcterms:modified xsi:type="dcterms:W3CDTF">2023-07-10T17:50:41Z</dcterms:modified>
</cp:coreProperties>
</file>